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8" r:id="rId5"/>
  </p:sldMasterIdLst>
  <p:notesMasterIdLst>
    <p:notesMasterId r:id="rId29"/>
  </p:notesMasterIdLst>
  <p:handoutMasterIdLst>
    <p:handoutMasterId r:id="rId30"/>
  </p:handoutMasterIdLst>
  <p:sldIdLst>
    <p:sldId id="257" r:id="rId6"/>
    <p:sldId id="261" r:id="rId7"/>
    <p:sldId id="843" r:id="rId8"/>
    <p:sldId id="258" r:id="rId9"/>
    <p:sldId id="260" r:id="rId10"/>
    <p:sldId id="1156" r:id="rId11"/>
    <p:sldId id="548" r:id="rId12"/>
    <p:sldId id="549" r:id="rId13"/>
    <p:sldId id="356" r:id="rId14"/>
    <p:sldId id="1158" r:id="rId15"/>
    <p:sldId id="858" r:id="rId16"/>
    <p:sldId id="859" r:id="rId17"/>
    <p:sldId id="860" r:id="rId18"/>
    <p:sldId id="550" r:id="rId19"/>
    <p:sldId id="862" r:id="rId20"/>
    <p:sldId id="866" r:id="rId21"/>
    <p:sldId id="867" r:id="rId22"/>
    <p:sldId id="873" r:id="rId23"/>
    <p:sldId id="874" r:id="rId24"/>
    <p:sldId id="1159" r:id="rId25"/>
    <p:sldId id="1155" r:id="rId26"/>
    <p:sldId id="1157" r:id="rId27"/>
    <p:sldId id="872"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68"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DC06566-11CA-7011-02B3-92351515522D}" name="Beniston, Joshua - FPAC-NRCS, CA" initials="BC" userId="S::joshua.beniston@usda.gov::729a7325-1604-4ca0-9ff6-67b6606cf032" providerId="AD"/>
  <p188:author id="{D12D3F75-986A-26BB-A00A-4421747D4FBF}" name="Thomas, Candy - FPAC-NRCS, KS" initials="TCFNK" userId="S::candy.thomas@usda.gov::bfd2d3cc-56fc-4443-9439-18e7fc23dce7" providerId="AD"/>
  <p188:author id="{15C4F675-6281-5E31-C04A-206E07A61D30}" name="Atkisson, Drexel - FPAC-NRCS, MO" initials="AM" userId="S::drexel.atkisson@usda.gov::583fc357-efeb-4b95-bf25-5da34584dc2a" providerId="AD"/>
  <p188:author id="{83E2A99D-4809-5E9E-DA5B-1A8FBE48FBA7}" name="Marks, Elizabeth - FPAC-NRCS, NY" initials="" userId="S::elizabeth.marks@usda.gov::499f2236-5889-4db9-88fc-408f415fe506" providerId="AD"/>
  <p188:author id="{14CD02EE-2430-C213-3A9F-101BF8ADF657}" name="Durham, Willie - FPAC-NRCS, TX" initials="DT" userId="S::willie.durham@usda.gov::f6a535fb-7965-4b74-93ce-b1affc3b7e3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941"/>
    <a:srgbClr val="00529D"/>
    <a:srgbClr val="9C8679"/>
    <a:srgbClr val="C3B59B"/>
    <a:srgbClr val="CABFAB"/>
    <a:srgbClr val="C4996C"/>
    <a:srgbClr val="000F29"/>
    <a:srgbClr val="001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000" autoAdjust="0"/>
  </p:normalViewPr>
  <p:slideViewPr>
    <p:cSldViewPr snapToGrid="0">
      <p:cViewPr varScale="1">
        <p:scale>
          <a:sx n="61" d="100"/>
          <a:sy n="61" d="100"/>
        </p:scale>
        <p:origin x="2055" y="97"/>
      </p:cViewPr>
      <p:guideLst>
        <p:guide orient="horz" pos="1968"/>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ch, Carl - FPAC-NRCS, WV" userId="S::carl.koch@usda.gov::8f9ea627-f344-4264-ba95-70db19643af5" providerId="AD" clId="Web-{C036B3F2-7F76-F44B-20A4-9FACE1BA022D}"/>
    <pc:docChg chg="modSld">
      <pc:chgData name="Koch, Carl - FPAC-NRCS, WV" userId="S::carl.koch@usda.gov::8f9ea627-f344-4264-ba95-70db19643af5" providerId="AD" clId="Web-{C036B3F2-7F76-F44B-20A4-9FACE1BA022D}" dt="2026-03-23T12:24:19.018" v="14"/>
      <pc:docMkLst>
        <pc:docMk/>
      </pc:docMkLst>
      <pc:sldChg chg="modNotes">
        <pc:chgData name="Koch, Carl - FPAC-NRCS, WV" userId="S::carl.koch@usda.gov::8f9ea627-f344-4264-ba95-70db19643af5" providerId="AD" clId="Web-{C036B3F2-7F76-F44B-20A4-9FACE1BA022D}" dt="2026-03-23T12:24:19.018" v="14"/>
        <pc:sldMkLst>
          <pc:docMk/>
          <pc:sldMk cId="2530928608" sldId="258"/>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jpeg"/><Relationship Id="rId4" Type="http://schemas.openxmlformats.org/officeDocument/2006/relationships/image" Target="../media/image11.jpeg"/></Relationships>
</file>

<file path=ppt/diagrams/_rels/data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jpeg"/><Relationship Id="rId4" Type="http://schemas.openxmlformats.org/officeDocument/2006/relationships/image" Target="../media/image11.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jpeg"/><Relationship Id="rId4" Type="http://schemas.openxmlformats.org/officeDocument/2006/relationships/image" Target="../media/image11.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jpeg"/><Relationship Id="rId4" Type="http://schemas.openxmlformats.org/officeDocument/2006/relationships/image" Target="../media/image11.jpe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865D75-623C-4155-960E-19E817749EB5}" type="doc">
      <dgm:prSet loTypeId="urn:microsoft.com/office/officeart/2005/8/layout/cycle4" loCatId="cycle" qsTypeId="urn:microsoft.com/office/officeart/2005/8/quickstyle/simple2" qsCatId="simple" csTypeId="urn:microsoft.com/office/officeart/2005/8/colors/accent2_2" csCatId="accent2" phldr="1"/>
      <dgm:spPr/>
      <dgm:t>
        <a:bodyPr/>
        <a:lstStyle/>
        <a:p>
          <a:endParaRPr lang="en-US"/>
        </a:p>
      </dgm:t>
    </dgm:pt>
    <dgm:pt modelId="{B2697E87-BCDD-48E0-A50F-44885438DDD9}">
      <dgm:prSet phldrT="[Text]"/>
      <dgm:spPr>
        <a:blipFill dpi="0" rotWithShape="0">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solidFill>
            <a:srgbClr val="00529D"/>
          </a:solidFill>
        </a:ln>
      </dgm:spPr>
      <dgm:t>
        <a:bodyPr/>
        <a:lstStyle/>
        <a:p>
          <a:r>
            <a:rPr lang="en-US" b="0">
              <a:effectLst>
                <a:glow rad="101600">
                  <a:schemeClr val="tx1">
                    <a:alpha val="60000"/>
                  </a:schemeClr>
                </a:glow>
              </a:effectLst>
            </a:rPr>
            <a:t>Maximize Living Roots</a:t>
          </a:r>
        </a:p>
      </dgm:t>
    </dgm:pt>
    <dgm:pt modelId="{24ADEEE0-FD6F-46CA-8888-F38CAAF5C742}" type="parTrans" cxnId="{EF6F1850-7210-4F37-8303-B9197E6413B8}">
      <dgm:prSet/>
      <dgm:spPr/>
      <dgm:t>
        <a:bodyPr/>
        <a:lstStyle/>
        <a:p>
          <a:endParaRPr lang="en-US"/>
        </a:p>
      </dgm:t>
    </dgm:pt>
    <dgm:pt modelId="{AEDC236B-8173-4719-80E6-80386733BBD4}" type="sibTrans" cxnId="{EF6F1850-7210-4F37-8303-B9197E6413B8}">
      <dgm:prSet/>
      <dgm:spPr/>
      <dgm:t>
        <a:bodyPr/>
        <a:lstStyle/>
        <a:p>
          <a:endParaRPr lang="en-US"/>
        </a:p>
      </dgm:t>
    </dgm:pt>
    <dgm:pt modelId="{CD314B2C-A47A-4061-B09B-0365C4DB145C}">
      <dgm:prSet phldrT="[Text]"/>
      <dgm:spPr>
        <a:blipFill dpi="0" rotWithShape="0">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solidFill>
            <a:srgbClr val="00529D"/>
          </a:solidFill>
        </a:ln>
      </dgm:spPr>
      <dgm:t>
        <a:bodyPr/>
        <a:lstStyle/>
        <a:p>
          <a:r>
            <a:rPr lang="en-US" b="0">
              <a:effectLst>
                <a:glow rad="101600">
                  <a:schemeClr val="tx1">
                    <a:alpha val="60000"/>
                  </a:schemeClr>
                </a:glow>
                <a:outerShdw blurRad="50800" dist="38100" dir="18900000" algn="bl" rotWithShape="0">
                  <a:prstClr val="black">
                    <a:alpha val="40000"/>
                  </a:prstClr>
                </a:outerShdw>
              </a:effectLst>
            </a:rPr>
            <a:t>Minimize Disturbance</a:t>
          </a:r>
        </a:p>
      </dgm:t>
    </dgm:pt>
    <dgm:pt modelId="{509E1DC2-9ED4-4F8C-9D4C-EAE1378F5315}" type="parTrans" cxnId="{32BA548D-83E6-4E41-BF35-8563C73B243B}">
      <dgm:prSet/>
      <dgm:spPr/>
      <dgm:t>
        <a:bodyPr/>
        <a:lstStyle/>
        <a:p>
          <a:endParaRPr lang="en-US"/>
        </a:p>
      </dgm:t>
    </dgm:pt>
    <dgm:pt modelId="{00B2E707-732A-4C6F-98FE-006696541E8D}" type="sibTrans" cxnId="{32BA548D-83E6-4E41-BF35-8563C73B243B}">
      <dgm:prSet/>
      <dgm:spPr/>
      <dgm:t>
        <a:bodyPr/>
        <a:lstStyle/>
        <a:p>
          <a:endParaRPr lang="en-US"/>
        </a:p>
      </dgm:t>
    </dgm:pt>
    <dgm:pt modelId="{B4B1DA92-FBF3-4BC0-BD28-10C3F43407F9}">
      <dgm:prSet phldrT="[Text]"/>
      <dgm:spPr>
        <a:blipFill dpi="0" rotWithShape="0">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solidFill>
            <a:srgbClr val="00529D"/>
          </a:solidFill>
        </a:ln>
      </dgm:spPr>
      <dgm:t>
        <a:bodyPr/>
        <a:lstStyle/>
        <a:p>
          <a:r>
            <a:rPr lang="en-US" b="0">
              <a:effectLst>
                <a:glow rad="101600">
                  <a:schemeClr val="tx1">
                    <a:alpha val="60000"/>
                  </a:schemeClr>
                </a:glow>
                <a:outerShdw blurRad="50800" dist="38100" dir="18900000" algn="bl" rotWithShape="0">
                  <a:prstClr val="black">
                    <a:alpha val="40000"/>
                  </a:prstClr>
                </a:outerShdw>
              </a:effectLst>
            </a:rPr>
            <a:t>Maximize Soil Cover</a:t>
          </a:r>
        </a:p>
      </dgm:t>
    </dgm:pt>
    <dgm:pt modelId="{F7ECA36C-1144-4294-A3D0-3E58ED032018}" type="parTrans" cxnId="{76758629-0A19-476C-9291-659716BE14FA}">
      <dgm:prSet/>
      <dgm:spPr/>
      <dgm:t>
        <a:bodyPr/>
        <a:lstStyle/>
        <a:p>
          <a:endParaRPr lang="en-US"/>
        </a:p>
      </dgm:t>
    </dgm:pt>
    <dgm:pt modelId="{611B99CC-D0A7-4B92-A88B-FA6EFE8EE467}" type="sibTrans" cxnId="{76758629-0A19-476C-9291-659716BE14FA}">
      <dgm:prSet/>
      <dgm:spPr/>
      <dgm:t>
        <a:bodyPr/>
        <a:lstStyle/>
        <a:p>
          <a:endParaRPr lang="en-US"/>
        </a:p>
      </dgm:t>
    </dgm:pt>
    <dgm:pt modelId="{BAA54248-E0A0-46D9-86D0-B644A40651BE}">
      <dgm:prSet phldrT="[Text]"/>
      <dgm:spPr>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a:solidFill>
            <a:srgbClr val="00529D"/>
          </a:solidFill>
        </a:ln>
      </dgm:spPr>
      <dgm:t>
        <a:bodyPr/>
        <a:lstStyle/>
        <a:p>
          <a:r>
            <a:rPr lang="en-US" b="0">
              <a:effectLst>
                <a:glow rad="101600">
                  <a:schemeClr val="tx1">
                    <a:alpha val="60000"/>
                  </a:schemeClr>
                </a:glow>
              </a:effectLst>
            </a:rPr>
            <a:t>Maximize</a:t>
          </a:r>
        </a:p>
        <a:p>
          <a:r>
            <a:rPr lang="en-US" b="0">
              <a:effectLst>
                <a:glow rad="101600">
                  <a:schemeClr val="tx1">
                    <a:alpha val="60000"/>
                  </a:schemeClr>
                </a:glow>
              </a:effectLst>
            </a:rPr>
            <a:t>Biodiversity</a:t>
          </a:r>
        </a:p>
      </dgm:t>
    </dgm:pt>
    <dgm:pt modelId="{4E9A8666-B10C-4F01-93CF-5B0F4E960969}" type="parTrans" cxnId="{DB4431BD-F8AF-4588-B4BB-C73C117C8262}">
      <dgm:prSet/>
      <dgm:spPr/>
      <dgm:t>
        <a:bodyPr/>
        <a:lstStyle/>
        <a:p>
          <a:endParaRPr lang="en-US"/>
        </a:p>
      </dgm:t>
    </dgm:pt>
    <dgm:pt modelId="{A18A8DAF-54F7-4910-965A-AA1A0C029ABF}" type="sibTrans" cxnId="{DB4431BD-F8AF-4588-B4BB-C73C117C8262}">
      <dgm:prSet/>
      <dgm:spPr/>
      <dgm:t>
        <a:bodyPr/>
        <a:lstStyle/>
        <a:p>
          <a:endParaRPr lang="en-US"/>
        </a:p>
      </dgm:t>
    </dgm:pt>
    <dgm:pt modelId="{DE41B563-A194-4071-9217-5810D2FA73C2}" type="pres">
      <dgm:prSet presAssocID="{B0865D75-623C-4155-960E-19E817749EB5}" presName="cycleMatrixDiagram" presStyleCnt="0">
        <dgm:presLayoutVars>
          <dgm:chMax val="1"/>
          <dgm:dir/>
          <dgm:animLvl val="lvl"/>
          <dgm:resizeHandles val="exact"/>
        </dgm:presLayoutVars>
      </dgm:prSet>
      <dgm:spPr/>
    </dgm:pt>
    <dgm:pt modelId="{EEDA8105-45D4-46F2-B12A-5804EAA751FC}" type="pres">
      <dgm:prSet presAssocID="{B0865D75-623C-4155-960E-19E817749EB5}" presName="children" presStyleCnt="0"/>
      <dgm:spPr/>
    </dgm:pt>
    <dgm:pt modelId="{FD0EBC58-0FE1-46F6-9E01-F44EECA24761}" type="pres">
      <dgm:prSet presAssocID="{B0865D75-623C-4155-960E-19E817749EB5}" presName="childPlaceholder" presStyleCnt="0"/>
      <dgm:spPr/>
    </dgm:pt>
    <dgm:pt modelId="{95DDE88A-8D89-4B3D-B8D0-5993A3B64BEE}" type="pres">
      <dgm:prSet presAssocID="{B0865D75-623C-4155-960E-19E817749EB5}" presName="circle" presStyleCnt="0"/>
      <dgm:spPr/>
    </dgm:pt>
    <dgm:pt modelId="{F8CA685A-7F1A-4B49-9122-8C33E915F344}" type="pres">
      <dgm:prSet presAssocID="{B0865D75-623C-4155-960E-19E817749EB5}" presName="quadrant1" presStyleLbl="node1" presStyleIdx="0" presStyleCnt="4" custLinFactNeighborX="-402" custLinFactNeighborY="-702">
        <dgm:presLayoutVars>
          <dgm:chMax val="1"/>
          <dgm:bulletEnabled val="1"/>
        </dgm:presLayoutVars>
      </dgm:prSet>
      <dgm:spPr/>
    </dgm:pt>
    <dgm:pt modelId="{82C99AAF-4040-48F9-B308-8BCB29842803}" type="pres">
      <dgm:prSet presAssocID="{B0865D75-623C-4155-960E-19E817749EB5}" presName="quadrant2" presStyleLbl="node1" presStyleIdx="1" presStyleCnt="4" custAng="0" custLinFactNeighborX="-402" custLinFactNeighborY="-702">
        <dgm:presLayoutVars>
          <dgm:chMax val="1"/>
          <dgm:bulletEnabled val="1"/>
        </dgm:presLayoutVars>
      </dgm:prSet>
      <dgm:spPr/>
    </dgm:pt>
    <dgm:pt modelId="{59D3C64A-1DBF-4629-9F01-D4E84D2A4770}" type="pres">
      <dgm:prSet presAssocID="{B0865D75-623C-4155-960E-19E817749EB5}" presName="quadrant3" presStyleLbl="node1" presStyleIdx="2" presStyleCnt="4" custLinFactNeighborX="-402" custLinFactNeighborY="-702">
        <dgm:presLayoutVars>
          <dgm:chMax val="1"/>
          <dgm:bulletEnabled val="1"/>
        </dgm:presLayoutVars>
      </dgm:prSet>
      <dgm:spPr/>
    </dgm:pt>
    <dgm:pt modelId="{C6FA7A2C-4149-42EE-B6B4-B6F98AF26E89}" type="pres">
      <dgm:prSet presAssocID="{B0865D75-623C-4155-960E-19E817749EB5}" presName="quadrant4" presStyleLbl="node1" presStyleIdx="3" presStyleCnt="4" custLinFactNeighborX="-402" custLinFactNeighborY="-702">
        <dgm:presLayoutVars>
          <dgm:chMax val="1"/>
          <dgm:bulletEnabled val="1"/>
        </dgm:presLayoutVars>
      </dgm:prSet>
      <dgm:spPr/>
    </dgm:pt>
    <dgm:pt modelId="{44D33F5A-946D-47B7-A677-58525ABAA592}" type="pres">
      <dgm:prSet presAssocID="{B0865D75-623C-4155-960E-19E817749EB5}" presName="quadrantPlaceholder" presStyleCnt="0"/>
      <dgm:spPr/>
    </dgm:pt>
    <dgm:pt modelId="{5868A743-7516-436F-9F08-E2A784386831}" type="pres">
      <dgm:prSet presAssocID="{B0865D75-623C-4155-960E-19E817749EB5}" presName="center1" presStyleLbl="fgShp" presStyleIdx="0" presStyleCnt="2" custLinFactNeighborX="-1162" custLinFactNeighborY="-2335"/>
      <dgm:spPr>
        <a:solidFill>
          <a:schemeClr val="accent3"/>
        </a:solidFill>
      </dgm:spPr>
    </dgm:pt>
    <dgm:pt modelId="{1A8E458A-066D-49D3-99EB-C2ED19EFAC70}" type="pres">
      <dgm:prSet presAssocID="{B0865D75-623C-4155-960E-19E817749EB5}" presName="center2" presStyleLbl="fgShp" presStyleIdx="1" presStyleCnt="2" custLinFactNeighborX="-1162" custLinFactNeighborY="-2335"/>
      <dgm:spPr>
        <a:solidFill>
          <a:schemeClr val="accent3"/>
        </a:solidFill>
      </dgm:spPr>
    </dgm:pt>
  </dgm:ptLst>
  <dgm:cxnLst>
    <dgm:cxn modelId="{512FE703-0FEF-44C3-A909-5B639B7841B5}" type="presOf" srcId="{BAA54248-E0A0-46D9-86D0-B644A40651BE}" destId="{C6FA7A2C-4149-42EE-B6B4-B6F98AF26E89}" srcOrd="0" destOrd="0" presId="urn:microsoft.com/office/officeart/2005/8/layout/cycle4"/>
    <dgm:cxn modelId="{76758629-0A19-476C-9291-659716BE14FA}" srcId="{B0865D75-623C-4155-960E-19E817749EB5}" destId="{B4B1DA92-FBF3-4BC0-BD28-10C3F43407F9}" srcOrd="2" destOrd="0" parTransId="{F7ECA36C-1144-4294-A3D0-3E58ED032018}" sibTransId="{611B99CC-D0A7-4B92-A88B-FA6EFE8EE467}"/>
    <dgm:cxn modelId="{EF6F1850-7210-4F37-8303-B9197E6413B8}" srcId="{B0865D75-623C-4155-960E-19E817749EB5}" destId="{B2697E87-BCDD-48E0-A50F-44885438DDD9}" srcOrd="0" destOrd="0" parTransId="{24ADEEE0-FD6F-46CA-8888-F38CAAF5C742}" sibTransId="{AEDC236B-8173-4719-80E6-80386733BBD4}"/>
    <dgm:cxn modelId="{32BA548D-83E6-4E41-BF35-8563C73B243B}" srcId="{B0865D75-623C-4155-960E-19E817749EB5}" destId="{CD314B2C-A47A-4061-B09B-0365C4DB145C}" srcOrd="1" destOrd="0" parTransId="{509E1DC2-9ED4-4F8C-9D4C-EAE1378F5315}" sibTransId="{00B2E707-732A-4C6F-98FE-006696541E8D}"/>
    <dgm:cxn modelId="{6E1B0C99-9BC3-4FE7-BCE9-44C02E5FBF0C}" type="presOf" srcId="{B0865D75-623C-4155-960E-19E817749EB5}" destId="{DE41B563-A194-4071-9217-5810D2FA73C2}" srcOrd="0" destOrd="0" presId="urn:microsoft.com/office/officeart/2005/8/layout/cycle4"/>
    <dgm:cxn modelId="{1F5AFAA2-12E3-4D4B-83E0-A5574FB514DB}" type="presOf" srcId="{CD314B2C-A47A-4061-B09B-0365C4DB145C}" destId="{82C99AAF-4040-48F9-B308-8BCB29842803}" srcOrd="0" destOrd="0" presId="urn:microsoft.com/office/officeart/2005/8/layout/cycle4"/>
    <dgm:cxn modelId="{DB4431BD-F8AF-4588-B4BB-C73C117C8262}" srcId="{B0865D75-623C-4155-960E-19E817749EB5}" destId="{BAA54248-E0A0-46D9-86D0-B644A40651BE}" srcOrd="3" destOrd="0" parTransId="{4E9A8666-B10C-4F01-93CF-5B0F4E960969}" sibTransId="{A18A8DAF-54F7-4910-965A-AA1A0C029ABF}"/>
    <dgm:cxn modelId="{C3B8D1F9-3BB8-4747-92CA-6EF8221C0C4E}" type="presOf" srcId="{B2697E87-BCDD-48E0-A50F-44885438DDD9}" destId="{F8CA685A-7F1A-4B49-9122-8C33E915F344}" srcOrd="0" destOrd="0" presId="urn:microsoft.com/office/officeart/2005/8/layout/cycle4"/>
    <dgm:cxn modelId="{B885FBFE-47F7-4132-A301-CD1272222D9B}" type="presOf" srcId="{B4B1DA92-FBF3-4BC0-BD28-10C3F43407F9}" destId="{59D3C64A-1DBF-4629-9F01-D4E84D2A4770}" srcOrd="0" destOrd="0" presId="urn:microsoft.com/office/officeart/2005/8/layout/cycle4"/>
    <dgm:cxn modelId="{9E3D0112-FB3D-49DE-9A0E-88C37413FCDD}" type="presParOf" srcId="{DE41B563-A194-4071-9217-5810D2FA73C2}" destId="{EEDA8105-45D4-46F2-B12A-5804EAA751FC}" srcOrd="0" destOrd="0" presId="urn:microsoft.com/office/officeart/2005/8/layout/cycle4"/>
    <dgm:cxn modelId="{0EA352B8-E73A-4461-8F67-5F271E96EF36}" type="presParOf" srcId="{EEDA8105-45D4-46F2-B12A-5804EAA751FC}" destId="{FD0EBC58-0FE1-46F6-9E01-F44EECA24761}" srcOrd="0" destOrd="0" presId="urn:microsoft.com/office/officeart/2005/8/layout/cycle4"/>
    <dgm:cxn modelId="{98DA0DA1-24E5-4C94-88AE-9A55118FF382}" type="presParOf" srcId="{DE41B563-A194-4071-9217-5810D2FA73C2}" destId="{95DDE88A-8D89-4B3D-B8D0-5993A3B64BEE}" srcOrd="1" destOrd="0" presId="urn:microsoft.com/office/officeart/2005/8/layout/cycle4"/>
    <dgm:cxn modelId="{31D9C6B4-A8C9-44FB-979F-553CCC7FC9BB}" type="presParOf" srcId="{95DDE88A-8D89-4B3D-B8D0-5993A3B64BEE}" destId="{F8CA685A-7F1A-4B49-9122-8C33E915F344}" srcOrd="0" destOrd="0" presId="urn:microsoft.com/office/officeart/2005/8/layout/cycle4"/>
    <dgm:cxn modelId="{7172BFD5-E001-4FA3-9871-7D2FEA4256E5}" type="presParOf" srcId="{95DDE88A-8D89-4B3D-B8D0-5993A3B64BEE}" destId="{82C99AAF-4040-48F9-B308-8BCB29842803}" srcOrd="1" destOrd="0" presId="urn:microsoft.com/office/officeart/2005/8/layout/cycle4"/>
    <dgm:cxn modelId="{59BADB93-DDD4-468F-BFB9-BEC087D4689B}" type="presParOf" srcId="{95DDE88A-8D89-4B3D-B8D0-5993A3B64BEE}" destId="{59D3C64A-1DBF-4629-9F01-D4E84D2A4770}" srcOrd="2" destOrd="0" presId="urn:microsoft.com/office/officeart/2005/8/layout/cycle4"/>
    <dgm:cxn modelId="{AAC4B6AC-D77D-4473-A8C0-8F0A29780D99}" type="presParOf" srcId="{95DDE88A-8D89-4B3D-B8D0-5993A3B64BEE}" destId="{C6FA7A2C-4149-42EE-B6B4-B6F98AF26E89}" srcOrd="3" destOrd="0" presId="urn:microsoft.com/office/officeart/2005/8/layout/cycle4"/>
    <dgm:cxn modelId="{42EFEB8E-8BA5-4775-8847-1787FFD91308}" type="presParOf" srcId="{95DDE88A-8D89-4B3D-B8D0-5993A3B64BEE}" destId="{44D33F5A-946D-47B7-A677-58525ABAA592}" srcOrd="4" destOrd="0" presId="urn:microsoft.com/office/officeart/2005/8/layout/cycle4"/>
    <dgm:cxn modelId="{A472E09B-9BCD-46D6-81E5-ABF8DB930F67}" type="presParOf" srcId="{DE41B563-A194-4071-9217-5810D2FA73C2}" destId="{5868A743-7516-436F-9F08-E2A784386831}" srcOrd="2" destOrd="0" presId="urn:microsoft.com/office/officeart/2005/8/layout/cycle4"/>
    <dgm:cxn modelId="{514E54E6-2429-43CF-B951-508B2BB4CDA9}" type="presParOf" srcId="{DE41B563-A194-4071-9217-5810D2FA73C2}" destId="{1A8E458A-066D-49D3-99EB-C2ED19EFAC70}"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865D75-623C-4155-960E-19E817749EB5}" type="doc">
      <dgm:prSet loTypeId="urn:microsoft.com/office/officeart/2005/8/layout/cycle4" loCatId="cycle" qsTypeId="urn:microsoft.com/office/officeart/2005/8/quickstyle/simple2" qsCatId="simple" csTypeId="urn:microsoft.com/office/officeart/2005/8/colors/accent2_2" csCatId="accent2" phldr="1"/>
      <dgm:spPr/>
      <dgm:t>
        <a:bodyPr/>
        <a:lstStyle/>
        <a:p>
          <a:endParaRPr lang="en-US"/>
        </a:p>
      </dgm:t>
    </dgm:pt>
    <dgm:pt modelId="{B2697E87-BCDD-48E0-A50F-44885438DDD9}">
      <dgm:prSet phldrT="[Text]"/>
      <dgm:spPr>
        <a:blipFill dpi="0" rotWithShape="0">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solidFill>
            <a:srgbClr val="00529D"/>
          </a:solidFill>
        </a:ln>
      </dgm:spPr>
      <dgm:t>
        <a:bodyPr/>
        <a:lstStyle/>
        <a:p>
          <a:r>
            <a:rPr lang="en-US" b="0">
              <a:effectLst>
                <a:glow rad="101600">
                  <a:schemeClr val="tx1">
                    <a:alpha val="60000"/>
                  </a:schemeClr>
                </a:glow>
              </a:effectLst>
            </a:rPr>
            <a:t>Maximize Living Roots</a:t>
          </a:r>
        </a:p>
      </dgm:t>
    </dgm:pt>
    <dgm:pt modelId="{24ADEEE0-FD6F-46CA-8888-F38CAAF5C742}" type="parTrans" cxnId="{EF6F1850-7210-4F37-8303-B9197E6413B8}">
      <dgm:prSet/>
      <dgm:spPr/>
      <dgm:t>
        <a:bodyPr/>
        <a:lstStyle/>
        <a:p>
          <a:endParaRPr lang="en-US"/>
        </a:p>
      </dgm:t>
    </dgm:pt>
    <dgm:pt modelId="{AEDC236B-8173-4719-80E6-80386733BBD4}" type="sibTrans" cxnId="{EF6F1850-7210-4F37-8303-B9197E6413B8}">
      <dgm:prSet/>
      <dgm:spPr/>
      <dgm:t>
        <a:bodyPr/>
        <a:lstStyle/>
        <a:p>
          <a:endParaRPr lang="en-US"/>
        </a:p>
      </dgm:t>
    </dgm:pt>
    <dgm:pt modelId="{CD314B2C-A47A-4061-B09B-0365C4DB145C}">
      <dgm:prSet phldrT="[Text]"/>
      <dgm:spPr>
        <a:blipFill dpi="0" rotWithShape="0">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solidFill>
            <a:srgbClr val="00529D"/>
          </a:solidFill>
        </a:ln>
      </dgm:spPr>
      <dgm:t>
        <a:bodyPr/>
        <a:lstStyle/>
        <a:p>
          <a:r>
            <a:rPr lang="en-US" b="0">
              <a:effectLst>
                <a:glow rad="101600">
                  <a:schemeClr val="tx1">
                    <a:alpha val="60000"/>
                  </a:schemeClr>
                </a:glow>
                <a:outerShdw blurRad="50800" dist="38100" dir="18900000" algn="bl" rotWithShape="0">
                  <a:prstClr val="black">
                    <a:alpha val="40000"/>
                  </a:prstClr>
                </a:outerShdw>
              </a:effectLst>
            </a:rPr>
            <a:t>Minimize Disturbance</a:t>
          </a:r>
        </a:p>
      </dgm:t>
    </dgm:pt>
    <dgm:pt modelId="{509E1DC2-9ED4-4F8C-9D4C-EAE1378F5315}" type="parTrans" cxnId="{32BA548D-83E6-4E41-BF35-8563C73B243B}">
      <dgm:prSet/>
      <dgm:spPr/>
      <dgm:t>
        <a:bodyPr/>
        <a:lstStyle/>
        <a:p>
          <a:endParaRPr lang="en-US"/>
        </a:p>
      </dgm:t>
    </dgm:pt>
    <dgm:pt modelId="{00B2E707-732A-4C6F-98FE-006696541E8D}" type="sibTrans" cxnId="{32BA548D-83E6-4E41-BF35-8563C73B243B}">
      <dgm:prSet/>
      <dgm:spPr/>
      <dgm:t>
        <a:bodyPr/>
        <a:lstStyle/>
        <a:p>
          <a:endParaRPr lang="en-US"/>
        </a:p>
      </dgm:t>
    </dgm:pt>
    <dgm:pt modelId="{B4B1DA92-FBF3-4BC0-BD28-10C3F43407F9}">
      <dgm:prSet phldrT="[Text]"/>
      <dgm:spPr>
        <a:blipFill dpi="0" rotWithShape="0">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solidFill>
            <a:srgbClr val="00529D"/>
          </a:solidFill>
        </a:ln>
      </dgm:spPr>
      <dgm:t>
        <a:bodyPr/>
        <a:lstStyle/>
        <a:p>
          <a:r>
            <a:rPr lang="en-US" b="0">
              <a:effectLst>
                <a:glow rad="101600">
                  <a:schemeClr val="tx1">
                    <a:alpha val="60000"/>
                  </a:schemeClr>
                </a:glow>
                <a:outerShdw blurRad="50800" dist="38100" dir="18900000" algn="bl" rotWithShape="0">
                  <a:prstClr val="black">
                    <a:alpha val="40000"/>
                  </a:prstClr>
                </a:outerShdw>
              </a:effectLst>
            </a:rPr>
            <a:t>Maximize Soil Cover</a:t>
          </a:r>
        </a:p>
      </dgm:t>
    </dgm:pt>
    <dgm:pt modelId="{F7ECA36C-1144-4294-A3D0-3E58ED032018}" type="parTrans" cxnId="{76758629-0A19-476C-9291-659716BE14FA}">
      <dgm:prSet/>
      <dgm:spPr/>
      <dgm:t>
        <a:bodyPr/>
        <a:lstStyle/>
        <a:p>
          <a:endParaRPr lang="en-US"/>
        </a:p>
      </dgm:t>
    </dgm:pt>
    <dgm:pt modelId="{611B99CC-D0A7-4B92-A88B-FA6EFE8EE467}" type="sibTrans" cxnId="{76758629-0A19-476C-9291-659716BE14FA}">
      <dgm:prSet/>
      <dgm:spPr/>
      <dgm:t>
        <a:bodyPr/>
        <a:lstStyle/>
        <a:p>
          <a:endParaRPr lang="en-US"/>
        </a:p>
      </dgm:t>
    </dgm:pt>
    <dgm:pt modelId="{BAA54248-E0A0-46D9-86D0-B644A40651BE}">
      <dgm:prSet phldrT="[Text]"/>
      <dgm:spPr>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a:solidFill>
            <a:srgbClr val="00529D"/>
          </a:solidFill>
        </a:ln>
      </dgm:spPr>
      <dgm:t>
        <a:bodyPr/>
        <a:lstStyle/>
        <a:p>
          <a:r>
            <a:rPr lang="en-US" b="0">
              <a:effectLst>
                <a:glow rad="101600">
                  <a:schemeClr val="tx1">
                    <a:alpha val="60000"/>
                  </a:schemeClr>
                </a:glow>
              </a:effectLst>
            </a:rPr>
            <a:t>Maximize</a:t>
          </a:r>
        </a:p>
        <a:p>
          <a:r>
            <a:rPr lang="en-US" b="0">
              <a:effectLst>
                <a:glow rad="101600">
                  <a:schemeClr val="tx1">
                    <a:alpha val="60000"/>
                  </a:schemeClr>
                </a:glow>
              </a:effectLst>
            </a:rPr>
            <a:t>Biodiversity</a:t>
          </a:r>
        </a:p>
      </dgm:t>
    </dgm:pt>
    <dgm:pt modelId="{4E9A8666-B10C-4F01-93CF-5B0F4E960969}" type="parTrans" cxnId="{DB4431BD-F8AF-4588-B4BB-C73C117C8262}">
      <dgm:prSet/>
      <dgm:spPr/>
      <dgm:t>
        <a:bodyPr/>
        <a:lstStyle/>
        <a:p>
          <a:endParaRPr lang="en-US"/>
        </a:p>
      </dgm:t>
    </dgm:pt>
    <dgm:pt modelId="{A18A8DAF-54F7-4910-965A-AA1A0C029ABF}" type="sibTrans" cxnId="{DB4431BD-F8AF-4588-B4BB-C73C117C8262}">
      <dgm:prSet/>
      <dgm:spPr/>
      <dgm:t>
        <a:bodyPr/>
        <a:lstStyle/>
        <a:p>
          <a:endParaRPr lang="en-US"/>
        </a:p>
      </dgm:t>
    </dgm:pt>
    <dgm:pt modelId="{DE41B563-A194-4071-9217-5810D2FA73C2}" type="pres">
      <dgm:prSet presAssocID="{B0865D75-623C-4155-960E-19E817749EB5}" presName="cycleMatrixDiagram" presStyleCnt="0">
        <dgm:presLayoutVars>
          <dgm:chMax val="1"/>
          <dgm:dir/>
          <dgm:animLvl val="lvl"/>
          <dgm:resizeHandles val="exact"/>
        </dgm:presLayoutVars>
      </dgm:prSet>
      <dgm:spPr/>
    </dgm:pt>
    <dgm:pt modelId="{EEDA8105-45D4-46F2-B12A-5804EAA751FC}" type="pres">
      <dgm:prSet presAssocID="{B0865D75-623C-4155-960E-19E817749EB5}" presName="children" presStyleCnt="0"/>
      <dgm:spPr/>
    </dgm:pt>
    <dgm:pt modelId="{FD0EBC58-0FE1-46F6-9E01-F44EECA24761}" type="pres">
      <dgm:prSet presAssocID="{B0865D75-623C-4155-960E-19E817749EB5}" presName="childPlaceholder" presStyleCnt="0"/>
      <dgm:spPr/>
    </dgm:pt>
    <dgm:pt modelId="{95DDE88A-8D89-4B3D-B8D0-5993A3B64BEE}" type="pres">
      <dgm:prSet presAssocID="{B0865D75-623C-4155-960E-19E817749EB5}" presName="circle" presStyleCnt="0"/>
      <dgm:spPr/>
    </dgm:pt>
    <dgm:pt modelId="{F8CA685A-7F1A-4B49-9122-8C33E915F344}" type="pres">
      <dgm:prSet presAssocID="{B0865D75-623C-4155-960E-19E817749EB5}" presName="quadrant1" presStyleLbl="node1" presStyleIdx="0" presStyleCnt="4" custLinFactNeighborX="-402" custLinFactNeighborY="-702">
        <dgm:presLayoutVars>
          <dgm:chMax val="1"/>
          <dgm:bulletEnabled val="1"/>
        </dgm:presLayoutVars>
      </dgm:prSet>
      <dgm:spPr/>
    </dgm:pt>
    <dgm:pt modelId="{82C99AAF-4040-48F9-B308-8BCB29842803}" type="pres">
      <dgm:prSet presAssocID="{B0865D75-623C-4155-960E-19E817749EB5}" presName="quadrant2" presStyleLbl="node1" presStyleIdx="1" presStyleCnt="4" custAng="0" custLinFactNeighborX="-402" custLinFactNeighborY="-702">
        <dgm:presLayoutVars>
          <dgm:chMax val="1"/>
          <dgm:bulletEnabled val="1"/>
        </dgm:presLayoutVars>
      </dgm:prSet>
      <dgm:spPr/>
    </dgm:pt>
    <dgm:pt modelId="{59D3C64A-1DBF-4629-9F01-D4E84D2A4770}" type="pres">
      <dgm:prSet presAssocID="{B0865D75-623C-4155-960E-19E817749EB5}" presName="quadrant3" presStyleLbl="node1" presStyleIdx="2" presStyleCnt="4" custLinFactNeighborX="-402" custLinFactNeighborY="-702">
        <dgm:presLayoutVars>
          <dgm:chMax val="1"/>
          <dgm:bulletEnabled val="1"/>
        </dgm:presLayoutVars>
      </dgm:prSet>
      <dgm:spPr/>
    </dgm:pt>
    <dgm:pt modelId="{C6FA7A2C-4149-42EE-B6B4-B6F98AF26E89}" type="pres">
      <dgm:prSet presAssocID="{B0865D75-623C-4155-960E-19E817749EB5}" presName="quadrant4" presStyleLbl="node1" presStyleIdx="3" presStyleCnt="4" custLinFactNeighborX="-402" custLinFactNeighborY="-702">
        <dgm:presLayoutVars>
          <dgm:chMax val="1"/>
          <dgm:bulletEnabled val="1"/>
        </dgm:presLayoutVars>
      </dgm:prSet>
      <dgm:spPr/>
    </dgm:pt>
    <dgm:pt modelId="{44D33F5A-946D-47B7-A677-58525ABAA592}" type="pres">
      <dgm:prSet presAssocID="{B0865D75-623C-4155-960E-19E817749EB5}" presName="quadrantPlaceholder" presStyleCnt="0"/>
      <dgm:spPr/>
    </dgm:pt>
    <dgm:pt modelId="{5868A743-7516-436F-9F08-E2A784386831}" type="pres">
      <dgm:prSet presAssocID="{B0865D75-623C-4155-960E-19E817749EB5}" presName="center1" presStyleLbl="fgShp" presStyleIdx="0" presStyleCnt="2" custLinFactNeighborX="-1162" custLinFactNeighborY="-2335"/>
      <dgm:spPr>
        <a:solidFill>
          <a:schemeClr val="accent3"/>
        </a:solidFill>
      </dgm:spPr>
    </dgm:pt>
    <dgm:pt modelId="{1A8E458A-066D-49D3-99EB-C2ED19EFAC70}" type="pres">
      <dgm:prSet presAssocID="{B0865D75-623C-4155-960E-19E817749EB5}" presName="center2" presStyleLbl="fgShp" presStyleIdx="1" presStyleCnt="2" custLinFactNeighborX="-1162" custLinFactNeighborY="-2335"/>
      <dgm:spPr>
        <a:solidFill>
          <a:schemeClr val="accent3"/>
        </a:solidFill>
      </dgm:spPr>
    </dgm:pt>
  </dgm:ptLst>
  <dgm:cxnLst>
    <dgm:cxn modelId="{512FE703-0FEF-44C3-A909-5B639B7841B5}" type="presOf" srcId="{BAA54248-E0A0-46D9-86D0-B644A40651BE}" destId="{C6FA7A2C-4149-42EE-B6B4-B6F98AF26E89}" srcOrd="0" destOrd="0" presId="urn:microsoft.com/office/officeart/2005/8/layout/cycle4"/>
    <dgm:cxn modelId="{76758629-0A19-476C-9291-659716BE14FA}" srcId="{B0865D75-623C-4155-960E-19E817749EB5}" destId="{B4B1DA92-FBF3-4BC0-BD28-10C3F43407F9}" srcOrd="2" destOrd="0" parTransId="{F7ECA36C-1144-4294-A3D0-3E58ED032018}" sibTransId="{611B99CC-D0A7-4B92-A88B-FA6EFE8EE467}"/>
    <dgm:cxn modelId="{EF6F1850-7210-4F37-8303-B9197E6413B8}" srcId="{B0865D75-623C-4155-960E-19E817749EB5}" destId="{B2697E87-BCDD-48E0-A50F-44885438DDD9}" srcOrd="0" destOrd="0" parTransId="{24ADEEE0-FD6F-46CA-8888-F38CAAF5C742}" sibTransId="{AEDC236B-8173-4719-80E6-80386733BBD4}"/>
    <dgm:cxn modelId="{32BA548D-83E6-4E41-BF35-8563C73B243B}" srcId="{B0865D75-623C-4155-960E-19E817749EB5}" destId="{CD314B2C-A47A-4061-B09B-0365C4DB145C}" srcOrd="1" destOrd="0" parTransId="{509E1DC2-9ED4-4F8C-9D4C-EAE1378F5315}" sibTransId="{00B2E707-732A-4C6F-98FE-006696541E8D}"/>
    <dgm:cxn modelId="{6E1B0C99-9BC3-4FE7-BCE9-44C02E5FBF0C}" type="presOf" srcId="{B0865D75-623C-4155-960E-19E817749EB5}" destId="{DE41B563-A194-4071-9217-5810D2FA73C2}" srcOrd="0" destOrd="0" presId="urn:microsoft.com/office/officeart/2005/8/layout/cycle4"/>
    <dgm:cxn modelId="{1F5AFAA2-12E3-4D4B-83E0-A5574FB514DB}" type="presOf" srcId="{CD314B2C-A47A-4061-B09B-0365C4DB145C}" destId="{82C99AAF-4040-48F9-B308-8BCB29842803}" srcOrd="0" destOrd="0" presId="urn:microsoft.com/office/officeart/2005/8/layout/cycle4"/>
    <dgm:cxn modelId="{DB4431BD-F8AF-4588-B4BB-C73C117C8262}" srcId="{B0865D75-623C-4155-960E-19E817749EB5}" destId="{BAA54248-E0A0-46D9-86D0-B644A40651BE}" srcOrd="3" destOrd="0" parTransId="{4E9A8666-B10C-4F01-93CF-5B0F4E960969}" sibTransId="{A18A8DAF-54F7-4910-965A-AA1A0C029ABF}"/>
    <dgm:cxn modelId="{C3B8D1F9-3BB8-4747-92CA-6EF8221C0C4E}" type="presOf" srcId="{B2697E87-BCDD-48E0-A50F-44885438DDD9}" destId="{F8CA685A-7F1A-4B49-9122-8C33E915F344}" srcOrd="0" destOrd="0" presId="urn:microsoft.com/office/officeart/2005/8/layout/cycle4"/>
    <dgm:cxn modelId="{B885FBFE-47F7-4132-A301-CD1272222D9B}" type="presOf" srcId="{B4B1DA92-FBF3-4BC0-BD28-10C3F43407F9}" destId="{59D3C64A-1DBF-4629-9F01-D4E84D2A4770}" srcOrd="0" destOrd="0" presId="urn:microsoft.com/office/officeart/2005/8/layout/cycle4"/>
    <dgm:cxn modelId="{9E3D0112-FB3D-49DE-9A0E-88C37413FCDD}" type="presParOf" srcId="{DE41B563-A194-4071-9217-5810D2FA73C2}" destId="{EEDA8105-45D4-46F2-B12A-5804EAA751FC}" srcOrd="0" destOrd="0" presId="urn:microsoft.com/office/officeart/2005/8/layout/cycle4"/>
    <dgm:cxn modelId="{0EA352B8-E73A-4461-8F67-5F271E96EF36}" type="presParOf" srcId="{EEDA8105-45D4-46F2-B12A-5804EAA751FC}" destId="{FD0EBC58-0FE1-46F6-9E01-F44EECA24761}" srcOrd="0" destOrd="0" presId="urn:microsoft.com/office/officeart/2005/8/layout/cycle4"/>
    <dgm:cxn modelId="{98DA0DA1-24E5-4C94-88AE-9A55118FF382}" type="presParOf" srcId="{DE41B563-A194-4071-9217-5810D2FA73C2}" destId="{95DDE88A-8D89-4B3D-B8D0-5993A3B64BEE}" srcOrd="1" destOrd="0" presId="urn:microsoft.com/office/officeart/2005/8/layout/cycle4"/>
    <dgm:cxn modelId="{31D9C6B4-A8C9-44FB-979F-553CCC7FC9BB}" type="presParOf" srcId="{95DDE88A-8D89-4B3D-B8D0-5993A3B64BEE}" destId="{F8CA685A-7F1A-4B49-9122-8C33E915F344}" srcOrd="0" destOrd="0" presId="urn:microsoft.com/office/officeart/2005/8/layout/cycle4"/>
    <dgm:cxn modelId="{7172BFD5-E001-4FA3-9871-7D2FEA4256E5}" type="presParOf" srcId="{95DDE88A-8D89-4B3D-B8D0-5993A3B64BEE}" destId="{82C99AAF-4040-48F9-B308-8BCB29842803}" srcOrd="1" destOrd="0" presId="urn:microsoft.com/office/officeart/2005/8/layout/cycle4"/>
    <dgm:cxn modelId="{59BADB93-DDD4-468F-BFB9-BEC087D4689B}" type="presParOf" srcId="{95DDE88A-8D89-4B3D-B8D0-5993A3B64BEE}" destId="{59D3C64A-1DBF-4629-9F01-D4E84D2A4770}" srcOrd="2" destOrd="0" presId="urn:microsoft.com/office/officeart/2005/8/layout/cycle4"/>
    <dgm:cxn modelId="{AAC4B6AC-D77D-4473-A8C0-8F0A29780D99}" type="presParOf" srcId="{95DDE88A-8D89-4B3D-B8D0-5993A3B64BEE}" destId="{C6FA7A2C-4149-42EE-B6B4-B6F98AF26E89}" srcOrd="3" destOrd="0" presId="urn:microsoft.com/office/officeart/2005/8/layout/cycle4"/>
    <dgm:cxn modelId="{42EFEB8E-8BA5-4775-8847-1787FFD91308}" type="presParOf" srcId="{95DDE88A-8D89-4B3D-B8D0-5993A3B64BEE}" destId="{44D33F5A-946D-47B7-A677-58525ABAA592}" srcOrd="4" destOrd="0" presId="urn:microsoft.com/office/officeart/2005/8/layout/cycle4"/>
    <dgm:cxn modelId="{A472E09B-9BCD-46D6-81E5-ABF8DB930F67}" type="presParOf" srcId="{DE41B563-A194-4071-9217-5810D2FA73C2}" destId="{5868A743-7516-436F-9F08-E2A784386831}" srcOrd="2" destOrd="0" presId="urn:microsoft.com/office/officeart/2005/8/layout/cycle4"/>
    <dgm:cxn modelId="{514E54E6-2429-43CF-B951-508B2BB4CDA9}" type="presParOf" srcId="{DE41B563-A194-4071-9217-5810D2FA73C2}" destId="{1A8E458A-066D-49D3-99EB-C2ED19EFAC70}"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CA685A-7F1A-4B49-9122-8C33E915F344}">
      <dsp:nvSpPr>
        <dsp:cNvPr id="0" name=""/>
        <dsp:cNvSpPr/>
      </dsp:nvSpPr>
      <dsp:spPr>
        <a:xfrm>
          <a:off x="1680112" y="260249"/>
          <a:ext cx="2088351" cy="2088351"/>
        </a:xfrm>
        <a:prstGeom prst="pieWedge">
          <a:avLst/>
        </a:prstGeom>
        <a:blipFill dpi="0" rotWithShape="0">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19050" cap="flat" cmpd="sng" algn="ctr">
          <a:solidFill>
            <a:srgbClr val="00529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0" kern="1200">
              <a:effectLst>
                <a:glow rad="101600">
                  <a:schemeClr val="tx1">
                    <a:alpha val="60000"/>
                  </a:schemeClr>
                </a:glow>
              </a:effectLst>
            </a:rPr>
            <a:t>Maximize Living Roots</a:t>
          </a:r>
        </a:p>
      </dsp:txBody>
      <dsp:txXfrm>
        <a:off x="2291776" y="871913"/>
        <a:ext cx="1476687" cy="1476687"/>
      </dsp:txXfrm>
    </dsp:sp>
    <dsp:sp modelId="{82C99AAF-4040-48F9-B308-8BCB29842803}">
      <dsp:nvSpPr>
        <dsp:cNvPr id="0" name=""/>
        <dsp:cNvSpPr/>
      </dsp:nvSpPr>
      <dsp:spPr>
        <a:xfrm rot="5400000">
          <a:off x="3864923" y="260249"/>
          <a:ext cx="2088351" cy="2088351"/>
        </a:xfrm>
        <a:prstGeom prst="pieWedge">
          <a:avLst/>
        </a:prstGeom>
        <a:blipFill dpi="0" rotWithShape="0">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w="19050" cap="flat" cmpd="sng" algn="ctr">
          <a:solidFill>
            <a:srgbClr val="00529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0" kern="1200">
              <a:effectLst>
                <a:glow rad="101600">
                  <a:schemeClr val="tx1">
                    <a:alpha val="60000"/>
                  </a:schemeClr>
                </a:glow>
                <a:outerShdw blurRad="50800" dist="38100" dir="18900000" algn="bl" rotWithShape="0">
                  <a:prstClr val="black">
                    <a:alpha val="40000"/>
                  </a:prstClr>
                </a:outerShdw>
              </a:effectLst>
            </a:rPr>
            <a:t>Minimize Disturbance</a:t>
          </a:r>
        </a:p>
      </dsp:txBody>
      <dsp:txXfrm rot="-5400000">
        <a:off x="3864923" y="871913"/>
        <a:ext cx="1476687" cy="1476687"/>
      </dsp:txXfrm>
    </dsp:sp>
    <dsp:sp modelId="{59D3C64A-1DBF-4629-9F01-D4E84D2A4770}">
      <dsp:nvSpPr>
        <dsp:cNvPr id="0" name=""/>
        <dsp:cNvSpPr/>
      </dsp:nvSpPr>
      <dsp:spPr>
        <a:xfrm rot="10800000">
          <a:off x="3864923" y="2445060"/>
          <a:ext cx="2088351" cy="2088351"/>
        </a:xfrm>
        <a:prstGeom prst="pieWedge">
          <a:avLst/>
        </a:prstGeom>
        <a:blipFill dpi="0" rotWithShape="0">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w="19050" cap="flat" cmpd="sng" algn="ctr">
          <a:solidFill>
            <a:srgbClr val="00529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0" kern="1200">
              <a:effectLst>
                <a:glow rad="101600">
                  <a:schemeClr val="tx1">
                    <a:alpha val="60000"/>
                  </a:schemeClr>
                </a:glow>
                <a:outerShdw blurRad="50800" dist="38100" dir="18900000" algn="bl" rotWithShape="0">
                  <a:prstClr val="black">
                    <a:alpha val="40000"/>
                  </a:prstClr>
                </a:outerShdw>
              </a:effectLst>
            </a:rPr>
            <a:t>Maximize Soil Cover</a:t>
          </a:r>
        </a:p>
      </dsp:txBody>
      <dsp:txXfrm rot="10800000">
        <a:off x="3864923" y="2445060"/>
        <a:ext cx="1476687" cy="1476687"/>
      </dsp:txXfrm>
    </dsp:sp>
    <dsp:sp modelId="{C6FA7A2C-4149-42EE-B6B4-B6F98AF26E89}">
      <dsp:nvSpPr>
        <dsp:cNvPr id="0" name=""/>
        <dsp:cNvSpPr/>
      </dsp:nvSpPr>
      <dsp:spPr>
        <a:xfrm rot="16200000">
          <a:off x="1680112" y="2445060"/>
          <a:ext cx="2088351" cy="2088351"/>
        </a:xfrm>
        <a:prstGeom prst="pieWedge">
          <a:avLst/>
        </a:prstGeom>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w="19050" cap="flat" cmpd="sng" algn="ctr">
          <a:solidFill>
            <a:srgbClr val="00529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0" kern="1200">
              <a:effectLst>
                <a:glow rad="101600">
                  <a:schemeClr val="tx1">
                    <a:alpha val="60000"/>
                  </a:schemeClr>
                </a:glow>
              </a:effectLst>
            </a:rPr>
            <a:t>Maximize</a:t>
          </a:r>
        </a:p>
        <a:p>
          <a:pPr marL="0" lvl="0" indent="0" algn="ctr" defTabSz="844550">
            <a:lnSpc>
              <a:spcPct val="90000"/>
            </a:lnSpc>
            <a:spcBef>
              <a:spcPct val="0"/>
            </a:spcBef>
            <a:spcAft>
              <a:spcPct val="35000"/>
            </a:spcAft>
            <a:buNone/>
          </a:pPr>
          <a:r>
            <a:rPr lang="en-US" sz="1900" b="0" kern="1200">
              <a:effectLst>
                <a:glow rad="101600">
                  <a:schemeClr val="tx1">
                    <a:alpha val="60000"/>
                  </a:schemeClr>
                </a:glow>
              </a:effectLst>
            </a:rPr>
            <a:t>Biodiversity</a:t>
          </a:r>
        </a:p>
      </dsp:txBody>
      <dsp:txXfrm rot="5400000">
        <a:off x="2291776" y="2445060"/>
        <a:ext cx="1476687" cy="1476687"/>
      </dsp:txXfrm>
    </dsp:sp>
    <dsp:sp modelId="{5868A743-7516-436F-9F08-E2A784386831}">
      <dsp:nvSpPr>
        <dsp:cNvPr id="0" name=""/>
        <dsp:cNvSpPr/>
      </dsp:nvSpPr>
      <dsp:spPr>
        <a:xfrm>
          <a:off x="3456192" y="1962782"/>
          <a:ext cx="721035" cy="626987"/>
        </a:xfrm>
        <a:prstGeom prst="circularArrow">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1A8E458A-066D-49D3-99EB-C2ED19EFAC70}">
      <dsp:nvSpPr>
        <dsp:cNvPr id="0" name=""/>
        <dsp:cNvSpPr/>
      </dsp:nvSpPr>
      <dsp:spPr>
        <a:xfrm rot="10800000">
          <a:off x="3456192" y="2203931"/>
          <a:ext cx="721035" cy="626987"/>
        </a:xfrm>
        <a:prstGeom prst="circularArrow">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CA685A-7F1A-4B49-9122-8C33E915F344}">
      <dsp:nvSpPr>
        <dsp:cNvPr id="0" name=""/>
        <dsp:cNvSpPr/>
      </dsp:nvSpPr>
      <dsp:spPr>
        <a:xfrm>
          <a:off x="1680112" y="260249"/>
          <a:ext cx="2088351" cy="2088351"/>
        </a:xfrm>
        <a:prstGeom prst="pieWedge">
          <a:avLst/>
        </a:prstGeom>
        <a:blipFill dpi="0" rotWithShape="0">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19050" cap="flat" cmpd="sng" algn="ctr">
          <a:solidFill>
            <a:srgbClr val="00529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0" kern="1200">
              <a:effectLst>
                <a:glow rad="101600">
                  <a:schemeClr val="tx1">
                    <a:alpha val="60000"/>
                  </a:schemeClr>
                </a:glow>
              </a:effectLst>
            </a:rPr>
            <a:t>Maximize Living Roots</a:t>
          </a:r>
        </a:p>
      </dsp:txBody>
      <dsp:txXfrm>
        <a:off x="2291776" y="871913"/>
        <a:ext cx="1476687" cy="1476687"/>
      </dsp:txXfrm>
    </dsp:sp>
    <dsp:sp modelId="{82C99AAF-4040-48F9-B308-8BCB29842803}">
      <dsp:nvSpPr>
        <dsp:cNvPr id="0" name=""/>
        <dsp:cNvSpPr/>
      </dsp:nvSpPr>
      <dsp:spPr>
        <a:xfrm rot="5400000">
          <a:off x="3864923" y="260249"/>
          <a:ext cx="2088351" cy="2088351"/>
        </a:xfrm>
        <a:prstGeom prst="pieWedge">
          <a:avLst/>
        </a:prstGeom>
        <a:blipFill dpi="0" rotWithShape="0">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w="19050" cap="flat" cmpd="sng" algn="ctr">
          <a:solidFill>
            <a:srgbClr val="00529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0" kern="1200">
              <a:effectLst>
                <a:glow rad="101600">
                  <a:schemeClr val="tx1">
                    <a:alpha val="60000"/>
                  </a:schemeClr>
                </a:glow>
                <a:outerShdw blurRad="50800" dist="38100" dir="18900000" algn="bl" rotWithShape="0">
                  <a:prstClr val="black">
                    <a:alpha val="40000"/>
                  </a:prstClr>
                </a:outerShdw>
              </a:effectLst>
            </a:rPr>
            <a:t>Minimize Disturbance</a:t>
          </a:r>
        </a:p>
      </dsp:txBody>
      <dsp:txXfrm rot="-5400000">
        <a:off x="3864923" y="871913"/>
        <a:ext cx="1476687" cy="1476687"/>
      </dsp:txXfrm>
    </dsp:sp>
    <dsp:sp modelId="{59D3C64A-1DBF-4629-9F01-D4E84D2A4770}">
      <dsp:nvSpPr>
        <dsp:cNvPr id="0" name=""/>
        <dsp:cNvSpPr/>
      </dsp:nvSpPr>
      <dsp:spPr>
        <a:xfrm rot="10800000">
          <a:off x="3864923" y="2445060"/>
          <a:ext cx="2088351" cy="2088351"/>
        </a:xfrm>
        <a:prstGeom prst="pieWedge">
          <a:avLst/>
        </a:prstGeom>
        <a:blipFill dpi="0" rotWithShape="0">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w="19050" cap="flat" cmpd="sng" algn="ctr">
          <a:solidFill>
            <a:srgbClr val="00529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0" kern="1200">
              <a:effectLst>
                <a:glow rad="101600">
                  <a:schemeClr val="tx1">
                    <a:alpha val="60000"/>
                  </a:schemeClr>
                </a:glow>
                <a:outerShdw blurRad="50800" dist="38100" dir="18900000" algn="bl" rotWithShape="0">
                  <a:prstClr val="black">
                    <a:alpha val="40000"/>
                  </a:prstClr>
                </a:outerShdw>
              </a:effectLst>
            </a:rPr>
            <a:t>Maximize Soil Cover</a:t>
          </a:r>
        </a:p>
      </dsp:txBody>
      <dsp:txXfrm rot="10800000">
        <a:off x="3864923" y="2445060"/>
        <a:ext cx="1476687" cy="1476687"/>
      </dsp:txXfrm>
    </dsp:sp>
    <dsp:sp modelId="{C6FA7A2C-4149-42EE-B6B4-B6F98AF26E89}">
      <dsp:nvSpPr>
        <dsp:cNvPr id="0" name=""/>
        <dsp:cNvSpPr/>
      </dsp:nvSpPr>
      <dsp:spPr>
        <a:xfrm rot="16200000">
          <a:off x="1680112" y="2445060"/>
          <a:ext cx="2088351" cy="2088351"/>
        </a:xfrm>
        <a:prstGeom prst="pieWedge">
          <a:avLst/>
        </a:prstGeom>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w="19050" cap="flat" cmpd="sng" algn="ctr">
          <a:solidFill>
            <a:srgbClr val="00529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0" kern="1200">
              <a:effectLst>
                <a:glow rad="101600">
                  <a:schemeClr val="tx1">
                    <a:alpha val="60000"/>
                  </a:schemeClr>
                </a:glow>
              </a:effectLst>
            </a:rPr>
            <a:t>Maximize</a:t>
          </a:r>
        </a:p>
        <a:p>
          <a:pPr marL="0" lvl="0" indent="0" algn="ctr" defTabSz="844550">
            <a:lnSpc>
              <a:spcPct val="90000"/>
            </a:lnSpc>
            <a:spcBef>
              <a:spcPct val="0"/>
            </a:spcBef>
            <a:spcAft>
              <a:spcPct val="35000"/>
            </a:spcAft>
            <a:buNone/>
          </a:pPr>
          <a:r>
            <a:rPr lang="en-US" sz="1900" b="0" kern="1200">
              <a:effectLst>
                <a:glow rad="101600">
                  <a:schemeClr val="tx1">
                    <a:alpha val="60000"/>
                  </a:schemeClr>
                </a:glow>
              </a:effectLst>
            </a:rPr>
            <a:t>Biodiversity</a:t>
          </a:r>
        </a:p>
      </dsp:txBody>
      <dsp:txXfrm rot="5400000">
        <a:off x="2291776" y="2445060"/>
        <a:ext cx="1476687" cy="1476687"/>
      </dsp:txXfrm>
    </dsp:sp>
    <dsp:sp modelId="{5868A743-7516-436F-9F08-E2A784386831}">
      <dsp:nvSpPr>
        <dsp:cNvPr id="0" name=""/>
        <dsp:cNvSpPr/>
      </dsp:nvSpPr>
      <dsp:spPr>
        <a:xfrm>
          <a:off x="3456192" y="1962782"/>
          <a:ext cx="721035" cy="626987"/>
        </a:xfrm>
        <a:prstGeom prst="circularArrow">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1A8E458A-066D-49D3-99EB-C2ED19EFAC70}">
      <dsp:nvSpPr>
        <dsp:cNvPr id="0" name=""/>
        <dsp:cNvSpPr/>
      </dsp:nvSpPr>
      <dsp:spPr>
        <a:xfrm rot="10800000">
          <a:off x="3456192" y="2203931"/>
          <a:ext cx="721035" cy="626987"/>
        </a:xfrm>
        <a:prstGeom prst="circularArrow">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2EC1ADC-FD69-4178-92AE-5393A8C03D1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90B49CB-07B0-497E-8E43-DE9BFD807D02}" type="slidenum">
              <a:rPr lang="en-US" smtClean="0"/>
              <a:t>‹#›</a:t>
            </a:fld>
            <a:endParaRPr lang="en-US"/>
          </a:p>
        </p:txBody>
      </p:sp>
    </p:spTree>
    <p:extLst>
      <p:ext uri="{BB962C8B-B14F-4D97-AF65-F5344CB8AC3E}">
        <p14:creationId xmlns:p14="http://schemas.microsoft.com/office/powerpoint/2010/main" val="1007226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F4CB4F-A777-4E75-8920-F44C9975E81D}" type="datetimeFigureOut">
              <a:rPr lang="en-US" smtClean="0"/>
              <a:t>3/23/2026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BD3564-BA70-487D-809A-030C0B32E9FE}" type="slidenum">
              <a:rPr lang="en-US" smtClean="0"/>
              <a:t>‹#›</a:t>
            </a:fld>
            <a:endParaRPr lang="en-US"/>
          </a:p>
        </p:txBody>
      </p:sp>
    </p:spTree>
    <p:extLst>
      <p:ext uri="{BB962C8B-B14F-4D97-AF65-F5344CB8AC3E}">
        <p14:creationId xmlns:p14="http://schemas.microsoft.com/office/powerpoint/2010/main" val="1639585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2</a:t>
            </a:fld>
            <a:endParaRPr lang="en-US"/>
          </a:p>
        </p:txBody>
      </p:sp>
    </p:spTree>
    <p:extLst>
      <p:ext uri="{BB962C8B-B14F-4D97-AF65-F5344CB8AC3E}">
        <p14:creationId xmlns:p14="http://schemas.microsoft.com/office/powerpoint/2010/main" val="2986385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7013" marR="0" lvl="0" indent="-2270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solidFill>
                  <a:schemeClr val="accent2"/>
                </a:solidFill>
              </a:rPr>
              <a:t>Feed</a:t>
            </a:r>
            <a:r>
              <a:rPr lang="en-US">
                <a:solidFill>
                  <a:schemeClr val="accent2"/>
                </a:solidFill>
              </a:rPr>
              <a:t> </a:t>
            </a:r>
            <a:r>
              <a:rPr lang="en-US"/>
              <a:t>diverse, continuous inputs (C sources, energy)</a:t>
            </a:r>
          </a:p>
          <a:p>
            <a:pPr marL="227013" marR="0" lvl="0" indent="-2270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solidFill>
                  <a:schemeClr val="accent2"/>
                </a:solidFill>
              </a:rPr>
              <a:t>Protect</a:t>
            </a:r>
            <a:r>
              <a:rPr lang="en-US">
                <a:solidFill>
                  <a:schemeClr val="accent2"/>
                </a:solidFill>
              </a:rPr>
              <a:t> </a:t>
            </a:r>
            <a:r>
              <a:rPr lang="en-US"/>
              <a:t>habitat (aggregates and organic matter)</a:t>
            </a:r>
          </a:p>
          <a:p>
            <a:pPr marL="227013" indent="-227013">
              <a:spcBef>
                <a:spcPts val="0"/>
              </a:spcBef>
              <a:buFont typeface="Arial" panose="020B0604020202020204" pitchFamily="34" charset="0"/>
              <a:buChar char="•"/>
            </a:pPr>
            <a:endParaRPr lang="en-US">
              <a:solidFill>
                <a:schemeClr val="accent1"/>
              </a:solidFill>
              <a:sym typeface="Wingdings" panose="05000000000000000000" pitchFamily="2" charset="2"/>
            </a:endParaRPr>
          </a:p>
          <a:p>
            <a:pPr marL="227013" indent="-227013">
              <a:spcBef>
                <a:spcPts val="0"/>
              </a:spcBef>
              <a:buFont typeface="Arial" panose="020B0604020202020204" pitchFamily="34" charset="0"/>
              <a:buChar char="•"/>
            </a:pPr>
            <a:r>
              <a:rPr lang="en-US">
                <a:solidFill>
                  <a:schemeClr val="accent1"/>
                </a:solidFill>
                <a:sym typeface="Wingdings" panose="05000000000000000000" pitchFamily="2" charset="2"/>
              </a:rPr>
              <a:t>Maintain SOM &amp; aggregates; Reduce erosion &amp; runoff risk</a:t>
            </a:r>
          </a:p>
          <a:p>
            <a:pPr marL="227013" indent="-227013">
              <a:spcBef>
                <a:spcPts val="0"/>
              </a:spcBef>
              <a:buFont typeface="Arial" panose="020B0604020202020204" pitchFamily="34" charset="0"/>
              <a:buChar char="•"/>
            </a:pPr>
            <a:r>
              <a:rPr lang="en-US" b="0">
                <a:solidFill>
                  <a:schemeClr val="tx1"/>
                </a:solidFill>
                <a:sym typeface="Wingdings" panose="05000000000000000000" pitchFamily="2" charset="2"/>
              </a:rPr>
              <a:t>Buffer temperature;</a:t>
            </a:r>
            <a:r>
              <a:rPr lang="en-US" b="0" baseline="0">
                <a:solidFill>
                  <a:schemeClr val="tx1"/>
                </a:solidFill>
                <a:sym typeface="Wingdings" panose="05000000000000000000" pitchFamily="2" charset="2"/>
              </a:rPr>
              <a:t> </a:t>
            </a:r>
            <a:r>
              <a:rPr lang="en-US" b="0">
                <a:solidFill>
                  <a:schemeClr val="tx1"/>
                </a:solidFill>
                <a:sym typeface="Wingdings" panose="05000000000000000000" pitchFamily="2" charset="2"/>
              </a:rPr>
              <a:t>Reduce evaporation</a:t>
            </a:r>
          </a:p>
          <a:p>
            <a:pPr marL="169863" indent="-169863">
              <a:buClr>
                <a:schemeClr val="tx1"/>
              </a:buClr>
              <a:buFont typeface="Arial" panose="020B0604020202020204" pitchFamily="34" charset="0"/>
              <a:buChar char="•"/>
            </a:pPr>
            <a:r>
              <a:rPr lang="en-US"/>
              <a:t>Feed: </a:t>
            </a:r>
            <a:r>
              <a:rPr lang="en-US" sz="1200">
                <a:sym typeface="Wingdings" panose="05000000000000000000" pitchFamily="2" charset="2"/>
              </a:rPr>
              <a:t>Break disease cycles; Stimulate microbial diversity; </a:t>
            </a:r>
            <a:r>
              <a:rPr lang="en-US" sz="1200" b="1">
                <a:solidFill>
                  <a:schemeClr val="tx2">
                    <a:lumMod val="60000"/>
                    <a:lumOff val="40000"/>
                  </a:schemeClr>
                </a:solidFill>
                <a:sym typeface="Wingdings" panose="05000000000000000000" pitchFamily="2" charset="2"/>
              </a:rPr>
              <a:t>Increase SOM and nutrient cycling</a:t>
            </a:r>
          </a:p>
          <a:p>
            <a:pPr marL="169863" indent="-169863">
              <a:buClr>
                <a:schemeClr val="tx1"/>
              </a:buClr>
              <a:buFont typeface="Arial" panose="020B0604020202020204" pitchFamily="34" charset="0"/>
              <a:buChar char="•"/>
            </a:pPr>
            <a:r>
              <a:rPr lang="en-US" sz="1200" b="1">
                <a:solidFill>
                  <a:schemeClr val="tx2">
                    <a:lumMod val="60000"/>
                    <a:lumOff val="40000"/>
                  </a:schemeClr>
                </a:solidFill>
                <a:sym typeface="Wingdings" panose="05000000000000000000" pitchFamily="2" charset="2"/>
              </a:rPr>
              <a:t>Enhance plant growth; </a:t>
            </a:r>
            <a:r>
              <a:rPr lang="en-US" sz="1200">
                <a:sym typeface="Wingdings" panose="05000000000000000000" pitchFamily="2" charset="2"/>
              </a:rPr>
              <a:t>Increase predator &amp;  pollinator populations</a:t>
            </a:r>
          </a:p>
          <a:p>
            <a:endParaRPr lang="en-US"/>
          </a:p>
        </p:txBody>
      </p:sp>
      <p:sp>
        <p:nvSpPr>
          <p:cNvPr id="4" name="Slide Number Placeholder 3"/>
          <p:cNvSpPr>
            <a:spLocks noGrp="1"/>
          </p:cNvSpPr>
          <p:nvPr>
            <p:ph type="sldNum" sz="quarter" idx="10"/>
          </p:nvPr>
        </p:nvSpPr>
        <p:spPr/>
        <p:txBody>
          <a:bodyPr/>
          <a:lstStyle/>
          <a:p>
            <a:fld id="{A4A8A6C1-D4A1-450C-9D4F-9C80C2E7D870}" type="slidenum">
              <a:rPr lang="en-US" smtClean="0"/>
              <a:t>11</a:t>
            </a:fld>
            <a:endParaRPr lang="en-US"/>
          </a:p>
        </p:txBody>
      </p:sp>
    </p:spTree>
    <p:extLst>
      <p:ext uri="{BB962C8B-B14F-4D97-AF65-F5344CB8AC3E}">
        <p14:creationId xmlns:p14="http://schemas.microsoft.com/office/powerpoint/2010/main" val="3991894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5000"/>
              </a:lnSpc>
              <a:spcAft>
                <a:spcPts val="634"/>
              </a:spcAft>
            </a:pPr>
            <a:r>
              <a:rPr lang="en-US" sz="1400"/>
              <a:t>[This set of pictures taken by Neil Sass in NE Iowa was taken at a Stop sign looking in four different directions on the same day.] you can choose a different photo for here if you are not in a cropland environment (USE A COMPARISON)</a:t>
            </a:r>
          </a:p>
          <a:p>
            <a:pPr>
              <a:lnSpc>
                <a:spcPct val="105000"/>
              </a:lnSpc>
              <a:spcAft>
                <a:spcPts val="634"/>
              </a:spcAft>
            </a:pPr>
            <a:r>
              <a:rPr lang="en-US" sz="1400"/>
              <a:t>↔ is a sign for moderates or is transported</a:t>
            </a:r>
          </a:p>
          <a:p>
            <a:pPr>
              <a:lnSpc>
                <a:spcPct val="105000"/>
              </a:lnSpc>
              <a:spcAft>
                <a:spcPts val="634"/>
              </a:spcAft>
            </a:pPr>
            <a:r>
              <a:rPr lang="en-US" sz="1400"/>
              <a:t>We should look at optimizing the right amount of cover, </a:t>
            </a:r>
          </a:p>
          <a:p>
            <a:pPr>
              <a:lnSpc>
                <a:spcPct val="105000"/>
              </a:lnSpc>
              <a:spcAft>
                <a:spcPts val="634"/>
              </a:spcAft>
            </a:pPr>
            <a:r>
              <a:rPr lang="en-US" sz="1400"/>
              <a:t>Look at the optimal C:N ratios</a:t>
            </a:r>
          </a:p>
        </p:txBody>
      </p:sp>
      <p:sp>
        <p:nvSpPr>
          <p:cNvPr id="4" name="Slide Number Placeholder 3"/>
          <p:cNvSpPr>
            <a:spLocks noGrp="1"/>
          </p:cNvSpPr>
          <p:nvPr>
            <p:ph type="sldNum" sz="quarter" idx="10"/>
          </p:nvPr>
        </p:nvSpPr>
        <p:spPr/>
        <p:txBody>
          <a:bodyPr/>
          <a:lstStyle/>
          <a:p>
            <a:fld id="{99C0B0AC-C517-4E49-916E-C9D806DCA498}" type="slidenum">
              <a:rPr lang="en-US" smtClean="0"/>
              <a:t>12</a:t>
            </a:fld>
            <a:endParaRPr lang="en-US"/>
          </a:p>
        </p:txBody>
      </p:sp>
    </p:spTree>
    <p:extLst>
      <p:ext uri="{BB962C8B-B14F-4D97-AF65-F5344CB8AC3E}">
        <p14:creationId xmlns:p14="http://schemas.microsoft.com/office/powerpoint/2010/main" val="1082186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Ask them to name them if they can. Post in chat or make a poll.</a:t>
            </a:r>
          </a:p>
        </p:txBody>
      </p:sp>
      <p:sp>
        <p:nvSpPr>
          <p:cNvPr id="4" name="Slide Number Placeholder 3"/>
          <p:cNvSpPr>
            <a:spLocks noGrp="1"/>
          </p:cNvSpPr>
          <p:nvPr>
            <p:ph type="sldNum" sz="quarter" idx="10"/>
          </p:nvPr>
        </p:nvSpPr>
        <p:spPr/>
        <p:txBody>
          <a:bodyPr/>
          <a:lstStyle/>
          <a:p>
            <a:fld id="{A4A8A6C1-D4A1-450C-9D4F-9C80C2E7D870}" type="slidenum">
              <a:rPr lang="en-US" smtClean="0"/>
              <a:t>13</a:t>
            </a:fld>
            <a:endParaRPr lang="en-US"/>
          </a:p>
        </p:txBody>
      </p:sp>
    </p:spTree>
    <p:extLst>
      <p:ext uri="{BB962C8B-B14F-4D97-AF65-F5344CB8AC3E}">
        <p14:creationId xmlns:p14="http://schemas.microsoft.com/office/powerpoint/2010/main" val="11821742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Ask them to list them in the chat or make a poll then show,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Students should have come up with some version of these benefits from maximizing biodiversity and living roots.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As needed, have open discussion of these “protecting” benefits that arise from implementing diversity and roots.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**This would be a good place to emphasize that the appropriate implementation of each of the principles into a system helps to achieve the desired soil function benefits, i.e., planting cover crops and continuing to till a continuous corn system will not get us there.    </a:t>
            </a:r>
          </a:p>
          <a:p>
            <a:endParaRPr lang="en-US"/>
          </a:p>
        </p:txBody>
      </p:sp>
      <p:sp>
        <p:nvSpPr>
          <p:cNvPr id="4" name="Slide Number Placeholder 3"/>
          <p:cNvSpPr>
            <a:spLocks noGrp="1"/>
          </p:cNvSpPr>
          <p:nvPr>
            <p:ph type="sldNum" sz="quarter" idx="5"/>
          </p:nvPr>
        </p:nvSpPr>
        <p:spPr/>
        <p:txBody>
          <a:bodyPr/>
          <a:lstStyle/>
          <a:p>
            <a:fld id="{7EC33AE6-34D5-4863-A4C7-3413BC92BF54}" type="slidenum">
              <a:rPr lang="en-US" smtClean="0"/>
              <a:t>14</a:t>
            </a:fld>
            <a:endParaRPr lang="en-US"/>
          </a:p>
        </p:txBody>
      </p:sp>
    </p:spTree>
    <p:extLst>
      <p:ext uri="{BB962C8B-B14F-4D97-AF65-F5344CB8AC3E}">
        <p14:creationId xmlns:p14="http://schemas.microsoft.com/office/powerpoint/2010/main" val="1444911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Explain why important to maximize plant spacing more plants per sq ft = more roots per sq ft</a:t>
            </a:r>
          </a:p>
          <a:p>
            <a:endParaRPr lang="en-US"/>
          </a:p>
        </p:txBody>
      </p:sp>
      <p:sp>
        <p:nvSpPr>
          <p:cNvPr id="4" name="Slide Number Placeholder 3"/>
          <p:cNvSpPr>
            <a:spLocks noGrp="1"/>
          </p:cNvSpPr>
          <p:nvPr>
            <p:ph type="sldNum" sz="quarter" idx="10"/>
          </p:nvPr>
        </p:nvSpPr>
        <p:spPr/>
        <p:txBody>
          <a:bodyPr/>
          <a:lstStyle/>
          <a:p>
            <a:fld id="{A4A8A6C1-D4A1-450C-9D4F-9C80C2E7D870}" type="slidenum">
              <a:rPr lang="en-US" smtClean="0"/>
              <a:t>15</a:t>
            </a:fld>
            <a:endParaRPr lang="en-US"/>
          </a:p>
        </p:txBody>
      </p:sp>
    </p:spTree>
    <p:extLst>
      <p:ext uri="{BB962C8B-B14F-4D97-AF65-F5344CB8AC3E}">
        <p14:creationId xmlns:p14="http://schemas.microsoft.com/office/powerpoint/2010/main" val="475754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Forest Stand Improvement (666) fits the thinning scenario above.</a:t>
            </a:r>
          </a:p>
          <a:p>
            <a:r>
              <a:rPr lang="en-US"/>
              <a:t>Tree Shrub Est. (612) </a:t>
            </a:r>
          </a:p>
        </p:txBody>
      </p:sp>
      <p:sp>
        <p:nvSpPr>
          <p:cNvPr id="4" name="Slide Number Placeholder 3"/>
          <p:cNvSpPr>
            <a:spLocks noGrp="1"/>
          </p:cNvSpPr>
          <p:nvPr>
            <p:ph type="sldNum" sz="quarter" idx="10"/>
          </p:nvPr>
        </p:nvSpPr>
        <p:spPr/>
        <p:txBody>
          <a:bodyPr/>
          <a:lstStyle/>
          <a:p>
            <a:fld id="{A4A8A6C1-D4A1-450C-9D4F-9C80C2E7D870}" type="slidenum">
              <a:rPr lang="en-US" smtClean="0"/>
              <a:t>16</a:t>
            </a:fld>
            <a:endParaRPr lang="en-US"/>
          </a:p>
        </p:txBody>
      </p:sp>
    </p:spTree>
    <p:extLst>
      <p:ext uri="{BB962C8B-B14F-4D97-AF65-F5344CB8AC3E}">
        <p14:creationId xmlns:p14="http://schemas.microsoft.com/office/powerpoint/2010/main" val="2251042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spcBef>
                <a:spcPts val="1800"/>
              </a:spcBef>
              <a:buNone/>
            </a:pPr>
            <a:r>
              <a:rPr lang="en-US"/>
              <a:t>This is an example to evaluate how each </a:t>
            </a:r>
            <a:r>
              <a:rPr lang="en-US" b="1"/>
              <a:t>practice  by itself </a:t>
            </a:r>
            <a:r>
              <a:rPr lang="en-US"/>
              <a:t>affects each soil health principle, </a:t>
            </a:r>
            <a:r>
              <a:rPr lang="en-US" u="sng"/>
              <a:t>Not evaluating a RMS system</a:t>
            </a:r>
          </a:p>
          <a:p>
            <a:pPr marL="0" indent="0" algn="l">
              <a:spcBef>
                <a:spcPts val="1800"/>
              </a:spcBef>
              <a:buNone/>
            </a:pPr>
            <a:r>
              <a:rPr lang="en-US"/>
              <a:t>Cons Crop Rotation  </a:t>
            </a:r>
            <a:r>
              <a:rPr lang="en-US" sz="1200"/>
              <a:t>Practice Highlights:</a:t>
            </a:r>
          </a:p>
          <a:p>
            <a:pPr indent="-137160">
              <a:spcBef>
                <a:spcPts val="1200"/>
              </a:spcBef>
            </a:pPr>
            <a:r>
              <a:rPr lang="en-US" sz="1200">
                <a:solidFill>
                  <a:schemeClr val="bg2">
                    <a:lumMod val="25000"/>
                  </a:schemeClr>
                </a:solidFill>
              </a:rPr>
              <a:t>Provides diverse root architecture &amp; exudates</a:t>
            </a:r>
          </a:p>
          <a:p>
            <a:pPr indent="-137160">
              <a:spcBef>
                <a:spcPts val="600"/>
              </a:spcBef>
            </a:pPr>
            <a:r>
              <a:rPr lang="en-US" sz="1200">
                <a:solidFill>
                  <a:schemeClr val="bg2">
                    <a:lumMod val="25000"/>
                  </a:schemeClr>
                </a:solidFill>
              </a:rPr>
              <a:t>↑ Development of diverse soil microbial communities</a:t>
            </a:r>
          </a:p>
          <a:p>
            <a:pPr indent="-137160">
              <a:spcBef>
                <a:spcPts val="600"/>
              </a:spcBef>
            </a:pPr>
            <a:r>
              <a:rPr lang="en-US" sz="1200">
                <a:solidFill>
                  <a:schemeClr val="bg2">
                    <a:lumMod val="25000"/>
                  </a:schemeClr>
                </a:solidFill>
              </a:rPr>
              <a:t>Breaks disease &amp; pest cycles</a:t>
            </a:r>
          </a:p>
          <a:p>
            <a:pPr indent="-137160">
              <a:spcBef>
                <a:spcPts val="600"/>
              </a:spcBef>
            </a:pPr>
            <a:r>
              <a:rPr lang="en-US" sz="1200">
                <a:solidFill>
                  <a:schemeClr val="bg2">
                    <a:lumMod val="25000"/>
                  </a:schemeClr>
                </a:solidFill>
              </a:rPr>
              <a:t>↑ nutrient cycling</a:t>
            </a:r>
          </a:p>
          <a:p>
            <a:pPr indent="-137160">
              <a:spcBef>
                <a:spcPts val="600"/>
              </a:spcBef>
            </a:pPr>
            <a:r>
              <a:rPr lang="en-US" sz="1200">
                <a:solidFill>
                  <a:schemeClr val="bg2">
                    <a:lumMod val="25000"/>
                  </a:schemeClr>
                </a:solidFill>
              </a:rPr>
              <a:t>As a producer adds different crops into the rotation (wheat or small grains) the 328 practice can add cover to a system that may be missing it, for example adding wheat to a corn / bean rotation. Or adding more years of wheat in a wheat / Potato rotation.,  or corn or wheat added to a peanut / cotton rotation.  Cover is also increased when high residue crops are a higher percentage of the rotation.</a:t>
            </a:r>
          </a:p>
          <a:p>
            <a:endParaRPr lang="en-US"/>
          </a:p>
          <a:p>
            <a:pPr marL="0" indent="0" algn="l">
              <a:spcBef>
                <a:spcPts val="1800"/>
              </a:spcBef>
              <a:buNone/>
            </a:pPr>
            <a:r>
              <a:rPr lang="en-US"/>
              <a:t>Conservation Cover </a:t>
            </a:r>
            <a:r>
              <a:rPr lang="en-US" sz="1200"/>
              <a:t>Practice Highlights – Like using perennial plants in vineyards or Orchards</a:t>
            </a:r>
          </a:p>
          <a:p>
            <a:pPr indent="-137160">
              <a:spcBef>
                <a:spcPts val="1200"/>
              </a:spcBef>
            </a:pPr>
            <a:r>
              <a:rPr lang="en-US" sz="1200">
                <a:solidFill>
                  <a:schemeClr val="tx1">
                    <a:lumMod val="75000"/>
                    <a:lumOff val="25000"/>
                  </a:schemeClr>
                </a:solidFill>
              </a:rPr>
              <a:t>Eliminates mechanical soil disturbance, but some disturbance (i.e., grazing, burning) is needed to manage the vegetation that is established.</a:t>
            </a:r>
          </a:p>
          <a:p>
            <a:pPr indent="-137160">
              <a:spcBef>
                <a:spcPts val="600"/>
              </a:spcBef>
            </a:pPr>
            <a:r>
              <a:rPr lang="en-US" sz="1200">
                <a:solidFill>
                  <a:schemeClr val="tx1">
                    <a:lumMod val="75000"/>
                    <a:lumOff val="25000"/>
                  </a:schemeClr>
                </a:solidFill>
              </a:rPr>
              <a:t>Provides year-round roots</a:t>
            </a:r>
          </a:p>
          <a:p>
            <a:pPr indent="-137160">
              <a:spcBef>
                <a:spcPts val="600"/>
              </a:spcBef>
            </a:pPr>
            <a:r>
              <a:rPr lang="en-US" sz="1200">
                <a:solidFill>
                  <a:schemeClr val="tx1">
                    <a:lumMod val="75000"/>
                    <a:lumOff val="25000"/>
                  </a:schemeClr>
                </a:solidFill>
              </a:rPr>
              <a:t>Keeps the soil covered 365 days a year</a:t>
            </a:r>
          </a:p>
          <a:p>
            <a:pPr indent="-137160">
              <a:spcBef>
                <a:spcPts val="600"/>
              </a:spcBef>
            </a:pPr>
            <a:r>
              <a:rPr lang="en-US" sz="1200">
                <a:solidFill>
                  <a:schemeClr val="tx1">
                    <a:lumMod val="75000"/>
                    <a:lumOff val="25000"/>
                  </a:schemeClr>
                </a:solidFill>
              </a:rPr>
              <a:t>Offers a diverse plant community with above &amp; below ground benefits </a:t>
            </a:r>
          </a:p>
          <a:p>
            <a:pPr indent="-137160">
              <a:spcBef>
                <a:spcPts val="600"/>
              </a:spcBef>
            </a:pPr>
            <a:endParaRPr lang="en-US" sz="1200">
              <a:solidFill>
                <a:schemeClr val="tx1">
                  <a:lumMod val="75000"/>
                  <a:lumOff val="25000"/>
                </a:schemeClr>
              </a:solidFill>
            </a:endParaRPr>
          </a:p>
          <a:p>
            <a:pPr marL="0" indent="0" algn="l">
              <a:spcBef>
                <a:spcPts val="1800"/>
              </a:spcBef>
              <a:buNone/>
            </a:pPr>
            <a:r>
              <a:rPr lang="en-US" sz="1200">
                <a:solidFill>
                  <a:schemeClr val="tx1">
                    <a:lumMod val="75000"/>
                    <a:lumOff val="25000"/>
                  </a:schemeClr>
                </a:solidFill>
              </a:rPr>
              <a:t>Cover Crop </a:t>
            </a:r>
            <a:r>
              <a:rPr lang="en-US" sz="1200"/>
              <a:t>Practice Highlights</a:t>
            </a:r>
          </a:p>
          <a:p>
            <a:pPr indent="-137160">
              <a:spcBef>
                <a:spcPts val="1800"/>
              </a:spcBef>
            </a:pPr>
            <a:r>
              <a:rPr lang="en-US" sz="1200">
                <a:solidFill>
                  <a:schemeClr val="bg2">
                    <a:lumMod val="25000"/>
                  </a:schemeClr>
                </a:solidFill>
              </a:rPr>
              <a:t>Provides diverse root architecture &amp; exudates</a:t>
            </a:r>
          </a:p>
          <a:p>
            <a:pPr indent="-137160">
              <a:spcBef>
                <a:spcPts val="600"/>
              </a:spcBef>
            </a:pPr>
            <a:r>
              <a:rPr lang="en-US" sz="1200">
                <a:solidFill>
                  <a:schemeClr val="bg2">
                    <a:lumMod val="25000"/>
                  </a:schemeClr>
                </a:solidFill>
              </a:rPr>
              <a:t>Covers, protects, and adds C to soil during non-cash crop periods, keeps the soil Armored.</a:t>
            </a:r>
          </a:p>
          <a:p>
            <a:pPr indent="-137160">
              <a:spcBef>
                <a:spcPts val="600"/>
              </a:spcBef>
            </a:pPr>
            <a:r>
              <a:rPr lang="en-US" sz="1200">
                <a:solidFill>
                  <a:schemeClr val="bg2">
                    <a:lumMod val="25000"/>
                  </a:schemeClr>
                </a:solidFill>
              </a:rPr>
              <a:t>Erosion, compaction &amp; weed mgmt. benefits</a:t>
            </a:r>
          </a:p>
          <a:p>
            <a:pPr indent="-137160">
              <a:spcBef>
                <a:spcPts val="600"/>
              </a:spcBef>
            </a:pPr>
            <a:r>
              <a:rPr lang="en-US" sz="1200">
                <a:solidFill>
                  <a:schemeClr val="bg2">
                    <a:lumMod val="25000"/>
                  </a:schemeClr>
                </a:solidFill>
              </a:rPr>
              <a:t>Adds biological diversity &amp; fix N</a:t>
            </a:r>
          </a:p>
          <a:p>
            <a:pPr indent="-137160">
              <a:spcBef>
                <a:spcPts val="600"/>
              </a:spcBef>
            </a:pPr>
            <a:r>
              <a:rPr lang="en-US" sz="1200">
                <a:solidFill>
                  <a:schemeClr val="bg2">
                    <a:lumMod val="25000"/>
                  </a:schemeClr>
                </a:solidFill>
              </a:rPr>
              <a:t>Adds of course a diversity of root types (tap or fibrous),  Roots of course can explore different regions of the soil, and can add different levels of microbial diversity based on root exudates, maybe associated with AMF.</a:t>
            </a:r>
          </a:p>
          <a:p>
            <a:pPr indent="-137160">
              <a:spcBef>
                <a:spcPts val="600"/>
              </a:spcBef>
            </a:pPr>
            <a:endParaRPr lang="en-US" sz="1200">
              <a:solidFill>
                <a:schemeClr val="tx1">
                  <a:lumMod val="75000"/>
                  <a:lumOff val="25000"/>
                </a:schemeClr>
              </a:solidFill>
            </a:endParaRPr>
          </a:p>
          <a:p>
            <a:pPr indent="-137160">
              <a:spcBef>
                <a:spcPts val="600"/>
              </a:spcBef>
            </a:pPr>
            <a:endParaRPr lang="en-US" sz="1200">
              <a:solidFill>
                <a:schemeClr val="tx1">
                  <a:lumMod val="75000"/>
                  <a:lumOff val="25000"/>
                </a:schemeClr>
              </a:solidFill>
            </a:endParaRPr>
          </a:p>
          <a:p>
            <a:endParaRPr lang="en-US"/>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17</a:t>
            </a:fld>
            <a:endParaRPr lang="en-US"/>
          </a:p>
        </p:txBody>
      </p:sp>
    </p:spTree>
    <p:extLst>
      <p:ext uri="{BB962C8B-B14F-4D97-AF65-F5344CB8AC3E}">
        <p14:creationId xmlns:p14="http://schemas.microsoft.com/office/powerpoint/2010/main" val="38334897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ighlight>
                  <a:srgbClr val="FFFF00"/>
                </a:highlight>
              </a:rPr>
              <a:t>Residue Management:  check the box on Diversity because  minimizing disturbance will improve diversity because you are keeping feed source, cover and also improves habitat for microbes</a:t>
            </a:r>
          </a:p>
          <a:p>
            <a:r>
              <a:rPr lang="en-US">
                <a:highlight>
                  <a:srgbClr val="FFFF00"/>
                </a:highlight>
              </a:rPr>
              <a:t>Mulching is maximizing cover, diversity, and disturbance, by adding mulch which will add a food source, which also improves habitat for soil life.  Due to expense of mulching, it needs to remain in place to achieve the benefits desired.  Picture is straw mulch in organic garlic production.  If mulch is tilled into the soil, then the disturbance check wouldn’t apply.</a:t>
            </a:r>
            <a:endParaRPr lang="en-US"/>
          </a:p>
          <a:p>
            <a:r>
              <a:rPr lang="en-US"/>
              <a:t>Nutrient Management:</a:t>
            </a:r>
          </a:p>
          <a:p>
            <a:pPr marL="171450" indent="-171450">
              <a:buFontTx/>
              <a:buChar char="-"/>
            </a:pPr>
            <a:r>
              <a:rPr lang="en-US"/>
              <a:t>Low management:  Applying high levels of chemical fertilizers</a:t>
            </a:r>
          </a:p>
          <a:p>
            <a:pPr marL="171450" indent="-171450">
              <a:buFontTx/>
              <a:buChar char="-"/>
            </a:pPr>
            <a:r>
              <a:rPr lang="en-US"/>
              <a:t>High management:  carbon amendments throughout the growing season, as the level of NM management improves and moves to a more biological system.  As the system becomes more biological supported diversity of organisms will increase.</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18</a:t>
            </a:fld>
            <a:endParaRPr lang="en-US"/>
          </a:p>
        </p:txBody>
      </p:sp>
    </p:spTree>
    <p:extLst>
      <p:ext uri="{BB962C8B-B14F-4D97-AF65-F5344CB8AC3E}">
        <p14:creationId xmlns:p14="http://schemas.microsoft.com/office/powerpoint/2010/main" val="15186596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spcBef>
                <a:spcPts val="1800"/>
              </a:spcBef>
              <a:buNone/>
            </a:pPr>
            <a:r>
              <a:rPr lang="en-US"/>
              <a:t>Prescribed Grazing </a:t>
            </a:r>
            <a:r>
              <a:rPr lang="en-US" sz="1200"/>
              <a:t>Practice Highlights</a:t>
            </a:r>
          </a:p>
          <a:p>
            <a:pPr indent="-137160">
              <a:spcBef>
                <a:spcPts val="1200"/>
              </a:spcBef>
            </a:pPr>
            <a:r>
              <a:rPr lang="en-US" sz="1200">
                <a:solidFill>
                  <a:schemeClr val="bg2">
                    <a:lumMod val="25000"/>
                  </a:schemeClr>
                </a:solidFill>
              </a:rPr>
              <a:t>Manure improves activity &amp; diversity of soil organisms, changes the C:N ration of the plant material,  </a:t>
            </a:r>
          </a:p>
          <a:p>
            <a:pPr indent="-137160">
              <a:spcBef>
                <a:spcPts val="600"/>
              </a:spcBef>
            </a:pPr>
            <a:r>
              <a:rPr lang="en-US" sz="1200">
                <a:solidFill>
                  <a:schemeClr val="bg2">
                    <a:lumMod val="25000"/>
                  </a:schemeClr>
                </a:solidFill>
              </a:rPr>
              <a:t>Managed forage heights promote deeper rooting</a:t>
            </a:r>
          </a:p>
          <a:p>
            <a:pPr indent="-137160">
              <a:spcBef>
                <a:spcPts val="600"/>
              </a:spcBef>
            </a:pPr>
            <a:r>
              <a:rPr lang="en-US" sz="1200">
                <a:solidFill>
                  <a:schemeClr val="bg2">
                    <a:lumMod val="25000"/>
                  </a:schemeClr>
                </a:solidFill>
              </a:rPr>
              <a:t>Maintains higher levels of residue on the soil surface</a:t>
            </a:r>
          </a:p>
          <a:p>
            <a:pPr indent="-137160">
              <a:spcBef>
                <a:spcPts val="600"/>
              </a:spcBef>
            </a:pPr>
            <a:r>
              <a:rPr lang="en-US" sz="1200">
                <a:solidFill>
                  <a:schemeClr val="bg2">
                    <a:lumMod val="25000"/>
                  </a:schemeClr>
                </a:solidFill>
              </a:rPr>
              <a:t>Reduces chemical &amp; mechanical disturbance</a:t>
            </a:r>
          </a:p>
          <a:p>
            <a:pPr indent="-137160">
              <a:spcBef>
                <a:spcPts val="600"/>
              </a:spcBef>
            </a:pPr>
            <a:endParaRPr lang="en-US" sz="1200">
              <a:solidFill>
                <a:schemeClr val="bg2">
                  <a:lumMod val="25000"/>
                </a:schemeClr>
              </a:solidFill>
            </a:endParaRPr>
          </a:p>
          <a:p>
            <a:pPr marL="0" indent="0" algn="l">
              <a:spcBef>
                <a:spcPts val="1800"/>
              </a:spcBef>
              <a:buNone/>
            </a:pPr>
            <a:r>
              <a:rPr lang="en-US" sz="1200">
                <a:solidFill>
                  <a:schemeClr val="bg2">
                    <a:lumMod val="25000"/>
                  </a:schemeClr>
                </a:solidFill>
              </a:rPr>
              <a:t>Pasture and Hay land Planting. </a:t>
            </a:r>
            <a:r>
              <a:rPr lang="en-US" sz="1200"/>
              <a:t>Highlights</a:t>
            </a:r>
          </a:p>
          <a:p>
            <a:pPr marL="0" indent="0" algn="l">
              <a:spcBef>
                <a:spcPts val="1800"/>
              </a:spcBef>
              <a:buNone/>
            </a:pPr>
            <a:r>
              <a:rPr lang="en-US" sz="1200"/>
              <a:t>Disturbance may or may not be checked depending on the method of establishment.  During establishment of the pasture or </a:t>
            </a:r>
            <a:r>
              <a:rPr lang="en-US" sz="1200" err="1"/>
              <a:t>hayland</a:t>
            </a:r>
            <a:r>
              <a:rPr lang="en-US" sz="1200"/>
              <a:t>, conventional tillage (plant Bermuda grass springs) is often used which would have negative effect for disturbance in the short term.  If the </a:t>
            </a:r>
            <a:r>
              <a:rPr lang="en-US" sz="1200" err="1"/>
              <a:t>hayland</a:t>
            </a:r>
            <a:r>
              <a:rPr lang="en-US" sz="1200"/>
              <a:t> is short lived in the rotation, and tillage is used the take out the </a:t>
            </a:r>
            <a:r>
              <a:rPr lang="en-US" sz="1200" err="1"/>
              <a:t>hayland</a:t>
            </a:r>
            <a:r>
              <a:rPr lang="en-US" sz="1200"/>
              <a:t> and then use tillage again to prepare the seed bed, then maybe you wouldn’t check the box.</a:t>
            </a:r>
          </a:p>
          <a:p>
            <a:pPr marL="0" indent="0" algn="l">
              <a:spcBef>
                <a:spcPts val="1800"/>
              </a:spcBef>
              <a:buNone/>
            </a:pPr>
            <a:r>
              <a:rPr lang="en-US" sz="1200" b="1" u="sng"/>
              <a:t>AND</a:t>
            </a:r>
          </a:p>
          <a:p>
            <a:pPr marL="0" indent="0" algn="l">
              <a:spcBef>
                <a:spcPts val="1800"/>
              </a:spcBef>
              <a:buNone/>
            </a:pPr>
            <a:r>
              <a:rPr lang="en-US" sz="1200"/>
              <a:t>Conventional management of </a:t>
            </a:r>
            <a:r>
              <a:rPr lang="en-US" sz="1200" err="1"/>
              <a:t>hayland</a:t>
            </a:r>
            <a:r>
              <a:rPr lang="en-US" sz="1200"/>
              <a:t> would not address the disturbance principle (</a:t>
            </a:r>
            <a:r>
              <a:rPr lang="en-US" sz="1200" err="1"/>
              <a:t>hayland</a:t>
            </a:r>
            <a:r>
              <a:rPr lang="en-US" sz="1200"/>
              <a:t> is usually considered a high disturbance management).</a:t>
            </a:r>
          </a:p>
          <a:p>
            <a:pPr indent="-137160">
              <a:spcBef>
                <a:spcPts val="1200"/>
              </a:spcBef>
            </a:pPr>
            <a:r>
              <a:rPr lang="en-US" sz="1200">
                <a:solidFill>
                  <a:schemeClr val="tx1">
                    <a:lumMod val="75000"/>
                    <a:lumOff val="25000"/>
                  </a:schemeClr>
                </a:solidFill>
              </a:rPr>
              <a:t>Provides year-round roots</a:t>
            </a:r>
          </a:p>
          <a:p>
            <a:pPr indent="-137160">
              <a:spcBef>
                <a:spcPts val="600"/>
              </a:spcBef>
            </a:pPr>
            <a:r>
              <a:rPr lang="en-US" sz="1200">
                <a:solidFill>
                  <a:schemeClr val="tx1">
                    <a:lumMod val="75000"/>
                    <a:lumOff val="25000"/>
                  </a:schemeClr>
                </a:solidFill>
              </a:rPr>
              <a:t>Keeps the soil covered 365 days a year</a:t>
            </a:r>
          </a:p>
          <a:p>
            <a:pPr indent="-137160">
              <a:spcBef>
                <a:spcPts val="600"/>
              </a:spcBef>
            </a:pPr>
            <a:r>
              <a:rPr lang="en-US" sz="1200">
                <a:solidFill>
                  <a:schemeClr val="tx1">
                    <a:lumMod val="75000"/>
                    <a:lumOff val="25000"/>
                  </a:schemeClr>
                </a:solidFill>
              </a:rPr>
              <a:t>Offers a diverse plant community with above &amp; below ground benefits </a:t>
            </a:r>
          </a:p>
          <a:p>
            <a:pPr indent="-137160">
              <a:spcBef>
                <a:spcPts val="600"/>
              </a:spcBef>
            </a:pPr>
            <a:endParaRPr lang="en-US" sz="1200">
              <a:solidFill>
                <a:schemeClr val="tx1">
                  <a:lumMod val="75000"/>
                  <a:lumOff val="25000"/>
                </a:schemeClr>
              </a:solidFill>
            </a:endParaRPr>
          </a:p>
          <a:p>
            <a:pPr marL="0" indent="0" algn="l">
              <a:spcBef>
                <a:spcPts val="1800"/>
              </a:spcBef>
              <a:buNone/>
            </a:pPr>
            <a:r>
              <a:rPr lang="en-US" sz="1200">
                <a:solidFill>
                  <a:schemeClr val="tx1">
                    <a:lumMod val="75000"/>
                    <a:lumOff val="25000"/>
                  </a:schemeClr>
                </a:solidFill>
              </a:rPr>
              <a:t>IPM </a:t>
            </a:r>
            <a:r>
              <a:rPr lang="en-US" sz="1200"/>
              <a:t>Practice Highlights</a:t>
            </a:r>
          </a:p>
          <a:p>
            <a:pPr marL="0" indent="0" algn="l">
              <a:spcBef>
                <a:spcPts val="1800"/>
              </a:spcBef>
              <a:buNone/>
            </a:pPr>
            <a:r>
              <a:rPr lang="en-US" sz="1200"/>
              <a:t>Follow the PAMS methodology, which should result in reduction by</a:t>
            </a:r>
            <a:r>
              <a:rPr lang="en-US" sz="1200">
                <a:solidFill>
                  <a:schemeClr val="bg2">
                    <a:lumMod val="25000"/>
                  </a:schemeClr>
                </a:solidFill>
              </a:rPr>
              <a:t> chemical disturbance associated with over- or mis-use of pesticides</a:t>
            </a:r>
          </a:p>
          <a:p>
            <a:pPr indent="-137160">
              <a:spcBef>
                <a:spcPts val="600"/>
              </a:spcBef>
            </a:pPr>
            <a:r>
              <a:rPr lang="en-US" sz="1200">
                <a:solidFill>
                  <a:schemeClr val="bg2">
                    <a:lumMod val="25000"/>
                  </a:schemeClr>
                </a:solidFill>
              </a:rPr>
              <a:t>Encourages greater diversity of soil organisms </a:t>
            </a:r>
          </a:p>
          <a:p>
            <a:pPr indent="-137160">
              <a:spcBef>
                <a:spcPts val="600"/>
              </a:spcBef>
            </a:pPr>
            <a:r>
              <a:rPr lang="en-US" sz="1200">
                <a:solidFill>
                  <a:schemeClr val="bg2">
                    <a:lumMod val="25000"/>
                  </a:schemeClr>
                </a:solidFill>
              </a:rPr>
              <a:t>Pic is a legume root with nodules</a:t>
            </a:r>
          </a:p>
          <a:p>
            <a:pPr indent="-137160">
              <a:spcBef>
                <a:spcPts val="600"/>
              </a:spcBef>
            </a:pPr>
            <a:r>
              <a:rPr lang="en-US" sz="1200">
                <a:solidFill>
                  <a:schemeClr val="bg2">
                    <a:lumMod val="25000"/>
                  </a:schemeClr>
                </a:solidFill>
              </a:rPr>
              <a:t>On a range land scenario if you have a noxious weed like leafy spurge, utilizing IPM will enhance living roots/ diversity of roots of the native plants</a:t>
            </a:r>
          </a:p>
        </p:txBody>
      </p:sp>
      <p:sp>
        <p:nvSpPr>
          <p:cNvPr id="4" name="Slide Number Placeholder 3"/>
          <p:cNvSpPr>
            <a:spLocks noGrp="1"/>
          </p:cNvSpPr>
          <p:nvPr>
            <p:ph type="sldNum" sz="quarter" idx="5"/>
          </p:nvPr>
        </p:nvSpPr>
        <p:spPr/>
        <p:txBody>
          <a:bodyPr/>
          <a:lstStyle/>
          <a:p>
            <a:fld id="{D8BD3564-BA70-487D-809A-030C0B32E9FE}" type="slidenum">
              <a:rPr lang="en-US" smtClean="0"/>
              <a:t>19</a:t>
            </a:fld>
            <a:endParaRPr lang="en-US"/>
          </a:p>
        </p:txBody>
      </p:sp>
    </p:spTree>
    <p:extLst>
      <p:ext uri="{BB962C8B-B14F-4D97-AF65-F5344CB8AC3E}">
        <p14:creationId xmlns:p14="http://schemas.microsoft.com/office/powerpoint/2010/main" val="29049433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checks to </a:t>
            </a:r>
            <a:r>
              <a:rPr lang="en-US" err="1"/>
              <a:t>Distrubance</a:t>
            </a:r>
            <a:r>
              <a:rPr lang="en-US"/>
              <a:t>, for 655, 336 </a:t>
            </a:r>
          </a:p>
          <a:p>
            <a:r>
              <a:rPr lang="en-US"/>
              <a:t>Cover, 420</a:t>
            </a:r>
          </a:p>
          <a:p>
            <a:r>
              <a:rPr lang="en-US"/>
              <a:t>Diversity 336, 420</a:t>
            </a:r>
          </a:p>
          <a:p>
            <a:r>
              <a:rPr lang="en-US"/>
              <a:t>Root 420</a:t>
            </a:r>
          </a:p>
          <a:p>
            <a:endParaRPr lang="en-US"/>
          </a:p>
          <a:p>
            <a:endParaRPr lang="en-US"/>
          </a:p>
          <a:p>
            <a:r>
              <a:rPr lang="en-US"/>
              <a:t>Write why disturbance had highlight (cascading effect) @laura </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20</a:t>
            </a:fld>
            <a:endParaRPr lang="en-US"/>
          </a:p>
        </p:txBody>
      </p:sp>
    </p:spTree>
    <p:extLst>
      <p:ext uri="{BB962C8B-B14F-4D97-AF65-F5344CB8AC3E}">
        <p14:creationId xmlns:p14="http://schemas.microsoft.com/office/powerpoint/2010/main" val="2398820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[Allow class to provide answers to the title question briefly before showing – don’t spend a lot of time on each bullet as it is discussed more in depth later].</a:t>
            </a:r>
          </a:p>
          <a:p>
            <a:r>
              <a:rPr lang="en-US"/>
              <a:t>Arrows down are decreasing, arrows up are increasing </a:t>
            </a:r>
          </a:p>
          <a:p>
            <a:r>
              <a:rPr lang="en-US"/>
              <a:t>Ask the class to brainstorm desirable soil functions. These can be recorded on a board or flipchart—</a:t>
            </a:r>
          </a:p>
          <a:p>
            <a:r>
              <a:rPr lang="en-US"/>
              <a:t>Produce food and fiber</a:t>
            </a:r>
          </a:p>
          <a:p>
            <a:r>
              <a:rPr lang="en-US"/>
              <a:t>Capture and store water</a:t>
            </a:r>
          </a:p>
          <a:p>
            <a:r>
              <a:rPr lang="en-US"/>
              <a:t>Cycle nutrients</a:t>
            </a:r>
          </a:p>
          <a:p>
            <a:r>
              <a:rPr lang="en-US"/>
              <a:t>Resilient to environmental stressors</a:t>
            </a:r>
          </a:p>
          <a:p>
            <a:r>
              <a:rPr lang="en-US"/>
              <a:t>Disease inhibition</a:t>
            </a:r>
          </a:p>
          <a:p>
            <a:endParaRPr lang="en-US"/>
          </a:p>
          <a:p>
            <a:endParaRPr lang="en-US"/>
          </a:p>
        </p:txBody>
      </p:sp>
      <p:sp>
        <p:nvSpPr>
          <p:cNvPr id="4" name="Slide Number Placeholder 3"/>
          <p:cNvSpPr>
            <a:spLocks noGrp="1"/>
          </p:cNvSpPr>
          <p:nvPr>
            <p:ph type="sldNum" sz="quarter" idx="10"/>
          </p:nvPr>
        </p:nvSpPr>
        <p:spPr/>
        <p:txBody>
          <a:bodyPr/>
          <a:lstStyle/>
          <a:p>
            <a:fld id="{69C2CF55-0184-4E39-BCFD-7B1E580DEC12}" type="slidenum">
              <a:rPr lang="en-US" smtClean="0"/>
              <a:t>3</a:t>
            </a:fld>
            <a:endParaRPr lang="en-US"/>
          </a:p>
        </p:txBody>
      </p:sp>
    </p:spTree>
    <p:extLst>
      <p:ext uri="{BB962C8B-B14F-4D97-AF65-F5344CB8AC3E}">
        <p14:creationId xmlns:p14="http://schemas.microsoft.com/office/powerpoint/2010/main" val="3998708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7 minutes time : Lead discussion on the practices that are most commonly used in your area (from those listed on slide 7) and consider what principles those practices address.  Out of these what would you consider the “core” practices?  Discuss again whether the practices they listed treat symptoms of poor soil function or if they address real problems like a soil health management system would.</a:t>
            </a:r>
          </a:p>
          <a:p>
            <a:r>
              <a:rPr lang="en-US"/>
              <a:t>e.g. terraces treat symptom of aggregate breakdown which results in concentrated flow, </a:t>
            </a:r>
            <a:r>
              <a:rPr lang="en-US" err="1"/>
              <a:t>notill</a:t>
            </a:r>
            <a:r>
              <a:rPr lang="en-US"/>
              <a:t> cover crops, mindful use of inputs, anything that minimizes disturbance will increase aggregation and improve infiltration.  Terraces may be needed to fix a large issue but should not be the answer to surface sheet and rill erosion. Forest land =</a:t>
            </a:r>
          </a:p>
        </p:txBody>
      </p:sp>
      <p:sp>
        <p:nvSpPr>
          <p:cNvPr id="4" name="Slide Number Placeholder 3"/>
          <p:cNvSpPr>
            <a:spLocks noGrp="1"/>
          </p:cNvSpPr>
          <p:nvPr>
            <p:ph type="sldNum" sz="quarter" idx="5"/>
          </p:nvPr>
        </p:nvSpPr>
        <p:spPr/>
        <p:txBody>
          <a:bodyPr/>
          <a:lstStyle/>
          <a:p>
            <a:fld id="{D8BD3564-BA70-487D-809A-030C0B32E9FE}" type="slidenum">
              <a:rPr lang="en-US" smtClean="0"/>
              <a:t>21</a:t>
            </a:fld>
            <a:endParaRPr lang="en-US"/>
          </a:p>
        </p:txBody>
      </p:sp>
    </p:spTree>
    <p:extLst>
      <p:ext uri="{BB962C8B-B14F-4D97-AF65-F5344CB8AC3E}">
        <p14:creationId xmlns:p14="http://schemas.microsoft.com/office/powerpoint/2010/main" val="33074155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a:solidFill>
                  <a:schemeClr val="accent2"/>
                </a:solidFill>
              </a:rPr>
              <a:t>Utilizing the principles to feed and protect soil biology help to improve soil function, helps to reduce offsite impacts and increase profitability over time with consistent use, some places see benefit in as little as three years with sufficient rainfall,  drier climates takes longer up to 10 years with very limited rainfall but it is incremental.  Adding animals to the maximizing biodiversity does help speed this impact along. </a:t>
            </a:r>
            <a:endParaRPr lang="en-US" sz="1200">
              <a:sym typeface="Wingdings" panose="05000000000000000000" pitchFamily="2" charset="2"/>
            </a:endParaRP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22</a:t>
            </a:fld>
            <a:endParaRPr lang="en-US"/>
          </a:p>
        </p:txBody>
      </p:sp>
    </p:spTree>
    <p:extLst>
      <p:ext uri="{BB962C8B-B14F-4D97-AF65-F5344CB8AC3E}">
        <p14:creationId xmlns:p14="http://schemas.microsoft.com/office/powerpoint/2010/main" val="1144859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5000"/>
              </a:lnSpc>
              <a:spcAft>
                <a:spcPts val="634"/>
              </a:spcAft>
            </a:pPr>
            <a:r>
              <a:rPr lang="en-US" sz="1200" b="1"/>
              <a:t>Simulated</a:t>
            </a:r>
            <a:r>
              <a:rPr lang="en-US" sz="1200"/>
              <a:t> total soil carbon changes (0 - 20 cm depth) from 1907 to 1990 for the central U.S. corn belt and a portion of the Great Plains.</a:t>
            </a:r>
            <a:r>
              <a:rPr lang="en-US"/>
              <a:t> </a:t>
            </a:r>
            <a:r>
              <a:rPr lang="en-US" sz="1200"/>
              <a:t> This indicates that soil organic carbon levels dropped to 53% of pre-cultivation levels in the 1960s and </a:t>
            </a:r>
            <a:r>
              <a:rPr lang="en-US" sz="1200" b="1"/>
              <a:t>increased subsequently </a:t>
            </a:r>
            <a:r>
              <a:rPr lang="en-US" sz="1200"/>
              <a:t>with the adoption of conservation tillage practices and the advent of higher yielding varieties which produce more crop residues </a:t>
            </a:r>
            <a:r>
              <a:rPr lang="en-US" sz="1200">
                <a:highlight>
                  <a:srgbClr val="FFFF00"/>
                </a:highlight>
              </a:rPr>
              <a:t>(</a:t>
            </a:r>
            <a:r>
              <a:rPr lang="en-US" sz="1200"/>
              <a:t>Lal et al., </a:t>
            </a:r>
            <a:r>
              <a:rPr lang="en-US" sz="1200" b="1">
                <a:highlight>
                  <a:srgbClr val="FFFF00"/>
                </a:highlight>
              </a:rPr>
              <a:t>1998 PUT IN THE SOURCE </a:t>
            </a:r>
            <a:r>
              <a:rPr lang="en-US" sz="1200"/>
              <a:t>). </a:t>
            </a:r>
            <a:r>
              <a:rPr lang="en-US" sz="1200" b="1"/>
              <a:t>Not sure the increase has happened as predicted in this model</a:t>
            </a:r>
            <a:r>
              <a:rPr lang="en-US" sz="1200"/>
              <a:t>.</a:t>
            </a:r>
          </a:p>
          <a:p>
            <a:pPr>
              <a:lnSpc>
                <a:spcPct val="105000"/>
              </a:lnSpc>
              <a:spcAft>
                <a:spcPts val="634"/>
              </a:spcAft>
            </a:pPr>
            <a:r>
              <a:rPr lang="en-US" sz="1200"/>
              <a:t>Relate this loss in carbon to the potential of soil to sequester carbon.</a:t>
            </a:r>
            <a:r>
              <a:rPr lang="en-US"/>
              <a:t> </a:t>
            </a:r>
            <a:r>
              <a:rPr lang="en-US" sz="1200"/>
              <a:t> The soil has the potential to put back or store all this lost carbon.</a:t>
            </a:r>
            <a:r>
              <a:rPr lang="en-US"/>
              <a:t> </a:t>
            </a:r>
            <a:r>
              <a:rPr lang="en-US" sz="1200"/>
              <a:t> The potential is about 40% of the pre-cultivation soil carbon for this area.</a:t>
            </a:r>
            <a:endParaRPr lang="en-US" sz="1200">
              <a:cs typeface="Calibri"/>
            </a:endParaRPr>
          </a:p>
          <a:p>
            <a:pPr>
              <a:lnSpc>
                <a:spcPct val="105000"/>
              </a:lnSpc>
              <a:spcAft>
                <a:spcPts val="634"/>
              </a:spcAft>
            </a:pPr>
            <a:r>
              <a:rPr lang="en-US" sz="1200"/>
              <a:t>In general, the C content of soil organic matter is about 58%.</a:t>
            </a:r>
            <a:r>
              <a:rPr lang="en-US"/>
              <a:t> </a:t>
            </a:r>
            <a:r>
              <a:rPr lang="en-US" sz="1200"/>
              <a:t> Soil organic matter is a key indicator of soil quality and is an integrated measure of change in soil function.</a:t>
            </a:r>
            <a:r>
              <a:rPr lang="en-US"/>
              <a:t> </a:t>
            </a:r>
            <a:r>
              <a:rPr lang="en-US" sz="1200"/>
              <a:t> Generally, increases in soil organic matter reflect increases in soil quality.</a:t>
            </a:r>
            <a:r>
              <a:rPr lang="en-US"/>
              <a:t> </a:t>
            </a:r>
            <a:r>
              <a:rPr lang="en-US" sz="1200"/>
              <a:t> Soil can function as a sink for atmospheric carbon, and therefore has the potential to </a:t>
            </a:r>
            <a:r>
              <a:rPr lang="en-US"/>
              <a:t>aid in mitigating</a:t>
            </a:r>
            <a:r>
              <a:rPr lang="en-US" sz="1200"/>
              <a:t> atmospheric </a:t>
            </a:r>
            <a:r>
              <a:rPr lang="en-US"/>
              <a:t>carbon</a:t>
            </a:r>
            <a:r>
              <a:rPr lang="en-US" sz="1200"/>
              <a:t>.</a:t>
            </a:r>
            <a:endParaRPr lang="en-US" sz="1200">
              <a:cs typeface="Calibri"/>
            </a:endParaRPr>
          </a:p>
          <a:p>
            <a:endParaRPr lang="en-US"/>
          </a:p>
          <a:p>
            <a:r>
              <a:rPr lang="en-US"/>
              <a:t>Is it possible to restore, to some degree, the functions that would have been found in that native systems that would have occurred in the area?  WHILE maintaining productivity.  SH systems will never be adopted if net income must be sacrificed. </a:t>
            </a:r>
            <a:endParaRPr lang="en-US">
              <a:cs typeface="Calibri"/>
            </a:endParaRPr>
          </a:p>
          <a:p>
            <a:endParaRPr lang="en-US"/>
          </a:p>
          <a:p>
            <a:r>
              <a:rPr lang="en-US"/>
              <a:t>The underlying goal of promoting SHMS is that in many situations it is possible to achieve all three of the listed outcomes.</a:t>
            </a:r>
            <a:endParaRPr lang="en-US">
              <a:cs typeface="Calibri"/>
            </a:endParaRPr>
          </a:p>
          <a:p>
            <a:endParaRPr lang="en-US"/>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4</a:t>
            </a:fld>
            <a:endParaRPr lang="en-US"/>
          </a:p>
        </p:txBody>
      </p:sp>
    </p:spTree>
    <p:extLst>
      <p:ext uri="{BB962C8B-B14F-4D97-AF65-F5344CB8AC3E}">
        <p14:creationId xmlns:p14="http://schemas.microsoft.com/office/powerpoint/2010/main" val="884962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soil health principles being advocated by NRCS are essentially attempting to mimic what is typically occurring in native ecosystems.  </a:t>
            </a:r>
          </a:p>
          <a:p>
            <a:pPr marL="171450" indent="-171450">
              <a:buFont typeface="Arial" panose="020B0604020202020204" pitchFamily="34" charset="0"/>
              <a:buChar char="•"/>
            </a:pPr>
            <a:r>
              <a:rPr lang="en-US"/>
              <a:t>Minimizing soil disturbance, whether that is physical (tillage), chemical (excessive nutrients or pesticides) or biological (creating favorable conditions for diseases or weeds).  Recognize that some, managed disturbance may be desirable.  That should be managed to a minimum that meets the management objectives.</a:t>
            </a:r>
          </a:p>
          <a:p>
            <a:pPr marL="171450" indent="-171450">
              <a:buFont typeface="Arial" panose="020B0604020202020204" pitchFamily="34" charset="0"/>
              <a:buChar char="•"/>
            </a:pPr>
            <a:r>
              <a:rPr lang="en-US"/>
              <a:t>Maximize cover of the soil with living or dead plant material.</a:t>
            </a:r>
          </a:p>
          <a:p>
            <a:pPr marL="171450" indent="-171450">
              <a:buFont typeface="Arial" panose="020B0604020202020204" pitchFamily="34" charset="0"/>
              <a:buChar char="•"/>
            </a:pPr>
            <a:r>
              <a:rPr lang="en-US"/>
              <a:t>Maximize the diversity of the system.  Fundamentally, this will be introducing greater temporal and spatial diversity with plants and adding grazing animals to the cropping system would be another means of increasing diversity in the system.</a:t>
            </a:r>
          </a:p>
          <a:p>
            <a:pPr marL="171450" indent="-171450">
              <a:buFont typeface="Arial" panose="020B0604020202020204" pitchFamily="34" charset="0"/>
              <a:buChar char="•"/>
            </a:pPr>
            <a:r>
              <a:rPr lang="en-US"/>
              <a:t>Maximize the time and distribution of living roots in the soil. This will be in large part dependent on climate and cropping system.  Understand that the goal is have growing plants for as much of the year as practicable.  </a:t>
            </a:r>
          </a:p>
          <a:p>
            <a:pPr marL="0" indent="0">
              <a:buFont typeface="Arial" panose="020B0604020202020204" pitchFamily="34" charset="0"/>
              <a:buNone/>
            </a:pPr>
            <a:r>
              <a:rPr lang="en-US" err="1"/>
              <a:t>Magdoff</a:t>
            </a:r>
            <a:r>
              <a:rPr lang="en-US"/>
              <a:t> expansion of principles (</a:t>
            </a:r>
            <a:r>
              <a:rPr lang="en-US" sz="1200" b="0" i="0" kern="1200">
                <a:solidFill>
                  <a:schemeClr val="tx1"/>
                </a:solidFill>
                <a:effectLst/>
                <a:latin typeface="+mn-lt"/>
                <a:ea typeface="+mn-ea"/>
                <a:cs typeface="+mn-cs"/>
              </a:rPr>
              <a:t>MAGDOFF, FRED.2021. Repairing the Soil Carbon Rift. </a:t>
            </a:r>
            <a:r>
              <a:rPr lang="en-US" sz="1200" b="0" i="0" u="none" strike="noStrike" kern="1200" baseline="0">
                <a:solidFill>
                  <a:schemeClr val="tx1"/>
                </a:solidFill>
                <a:latin typeface="+mn-lt"/>
                <a:ea typeface="+mn-ea"/>
                <a:cs typeface="+mn-cs"/>
              </a:rPr>
              <a:t>Monthly review (New York, N.Y.: 1949).https://dx.doi.org/10.14452/MR-072-11-2021-04_1. )</a:t>
            </a:r>
          </a:p>
          <a:p>
            <a:pPr marL="228600" indent="-228600">
              <a:buFont typeface="+mj-lt"/>
              <a:buAutoNum type="arabicPeriod"/>
            </a:pPr>
            <a:r>
              <a:rPr lang="en-US" sz="1200" b="0" i="0" u="none" strike="noStrike" kern="1200" baseline="0">
                <a:solidFill>
                  <a:schemeClr val="tx1"/>
                </a:solidFill>
                <a:latin typeface="+mn-lt"/>
                <a:ea typeface="+mn-ea"/>
                <a:cs typeface="+mn-cs"/>
              </a:rPr>
              <a:t>K</a:t>
            </a:r>
            <a:r>
              <a:rPr lang="en-US"/>
              <a:t>eeping the soil covered with living vegetation (and living roots in the ground) for as much of the year as possible by using cover crops between economic crops.</a:t>
            </a:r>
          </a:p>
          <a:p>
            <a:pPr marL="228600" indent="-228600">
              <a:buFont typeface="Arial" panose="020B0604020202020204" pitchFamily="34" charset="0"/>
              <a:buAutoNum type="arabicPeriod"/>
            </a:pPr>
            <a:r>
              <a:rPr lang="en-US"/>
              <a:t>Reducing soil disturbance (tillage) using appropriate equipment, keeping crop residue on the surface.</a:t>
            </a:r>
          </a:p>
          <a:p>
            <a:pPr marL="228600" indent="-228600">
              <a:buFont typeface="Arial" panose="020B0604020202020204" pitchFamily="34" charset="0"/>
              <a:buAutoNum type="arabicPeriod"/>
            </a:pPr>
            <a:r>
              <a:rPr lang="en-US"/>
              <a:t>Using complex rotations, including perennials if possible, and intercropping to provide diversity above and below ground.</a:t>
            </a:r>
          </a:p>
          <a:p>
            <a:pPr marL="228600" indent="-228600">
              <a:buFont typeface="Arial" panose="020B0604020202020204" pitchFamily="34" charset="0"/>
              <a:buAutoNum type="arabicPeriod"/>
            </a:pPr>
            <a:r>
              <a:rPr lang="en-US"/>
              <a:t>Using legumes to “grow nitrogen” for grains and vegetables.</a:t>
            </a:r>
          </a:p>
          <a:p>
            <a:pPr marL="228600" indent="-228600">
              <a:buFont typeface="Arial" panose="020B0604020202020204" pitchFamily="34" charset="0"/>
              <a:buAutoNum type="arabicPeriod"/>
            </a:pPr>
            <a:r>
              <a:rPr lang="en-US"/>
              <a:t>Adding appropriate amounts of varied sources of organic matter on a regular basis by growing high biomass crops and cover crops, or bringing materials such as manures, composts of manures, and kitchen wastes to the fields.</a:t>
            </a:r>
          </a:p>
          <a:p>
            <a:pPr marL="228600" indent="-228600">
              <a:buFont typeface="Arial" panose="020B0604020202020204" pitchFamily="34" charset="0"/>
              <a:buAutoNum type="arabicPeriod"/>
            </a:pPr>
            <a:r>
              <a:rPr lang="en-US"/>
              <a:t>Integrate animals into cropping systems.</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5</a:t>
            </a:fld>
            <a:endParaRPr lang="en-US"/>
          </a:p>
        </p:txBody>
      </p:sp>
    </p:spTree>
    <p:extLst>
      <p:ext uri="{BB962C8B-B14F-4D97-AF65-F5344CB8AC3E}">
        <p14:creationId xmlns:p14="http://schemas.microsoft.com/office/powerpoint/2010/main" val="1175166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[Depending on time constraints, and the preference of the presenter, this discussion can be done here, before the participants are exposed to the list of practices and again afterwards, or it can be done just once at the end of the module].  Take about 7 minutes time: Lead discussion on the practices that are most commonly used in your area, and what principles those practices address.  Out of these what would you consider the “core” practices?</a:t>
            </a:r>
          </a:p>
          <a:p>
            <a:endParaRPr lang="en-US"/>
          </a:p>
          <a:p>
            <a:r>
              <a:rPr lang="en-US"/>
              <a:t>Be sure to address all LANDUSES!  Do not just focus on soil in cropland.  All practices.</a:t>
            </a:r>
          </a:p>
          <a:p>
            <a:endParaRPr lang="en-US"/>
          </a:p>
          <a:p>
            <a:r>
              <a:rPr lang="en-US"/>
              <a:t>You can have them type them in the chat or can create a poll if you are doing this module online</a:t>
            </a:r>
          </a:p>
        </p:txBody>
      </p:sp>
      <p:sp>
        <p:nvSpPr>
          <p:cNvPr id="4" name="Slide Number Placeholder 3"/>
          <p:cNvSpPr>
            <a:spLocks noGrp="1"/>
          </p:cNvSpPr>
          <p:nvPr>
            <p:ph type="sldNum" sz="quarter" idx="5"/>
          </p:nvPr>
        </p:nvSpPr>
        <p:spPr/>
        <p:txBody>
          <a:bodyPr/>
          <a:lstStyle/>
          <a:p>
            <a:fld id="{D8BD3564-BA70-487D-809A-030C0B32E9FE}" type="slidenum">
              <a:rPr lang="en-US" smtClean="0"/>
              <a:t>6</a:t>
            </a:fld>
            <a:endParaRPr lang="en-US"/>
          </a:p>
        </p:txBody>
      </p:sp>
    </p:spTree>
    <p:extLst>
      <p:ext uri="{BB962C8B-B14F-4D97-AF65-F5344CB8AC3E}">
        <p14:creationId xmlns:p14="http://schemas.microsoft.com/office/powerpoint/2010/main" val="1633641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a:solidFill>
                  <a:schemeClr val="accent2"/>
                </a:solidFill>
              </a:rPr>
              <a:t>[Slides 9-13 discuss the Protect side of the principles and slides 14-16 discuss the Feed side of the principles.]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a:solidFill>
                  <a:schemeClr val="accent2"/>
                </a:solidFill>
              </a:rPr>
              <a:t>Briefly mention biology here there is a module following on biology benefits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a:solidFill>
                  <a:schemeClr val="accent2"/>
                </a:solidFill>
              </a:rPr>
              <a:t>Soil organisms are driving the benefits obtained through achieving and improving the condition of the principles.  Therefore, the principles can be viewed from the perspective of how they benefit the soil ecosystem.</a:t>
            </a:r>
          </a:p>
          <a:p>
            <a:pPr marL="227013" marR="0" lvl="0" indent="-2270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solidFill>
                  <a:schemeClr val="accent2"/>
                </a:solidFill>
              </a:rPr>
              <a:t>Feed</a:t>
            </a:r>
            <a:r>
              <a:rPr lang="en-US">
                <a:solidFill>
                  <a:schemeClr val="accent2"/>
                </a:solidFill>
              </a:rPr>
              <a:t> </a:t>
            </a:r>
            <a:r>
              <a:rPr lang="en-US"/>
              <a:t>diverse, continuous inputs (C sources, energy).  The “feeding” benefits to the soil community arise predominantly from roots and diversity.</a:t>
            </a:r>
          </a:p>
          <a:p>
            <a:pPr marL="227013" marR="0" lvl="0" indent="-2270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solidFill>
                  <a:schemeClr val="accent2"/>
                </a:solidFill>
              </a:rPr>
              <a:t>Protect</a:t>
            </a:r>
            <a:r>
              <a:rPr lang="en-US">
                <a:solidFill>
                  <a:schemeClr val="accent2"/>
                </a:solidFill>
              </a:rPr>
              <a:t> </a:t>
            </a:r>
            <a:r>
              <a:rPr lang="en-US"/>
              <a:t>habitat (aggregates and organic matter).  The “protecting” benefits to the soil community arise predominantly from disturbance and cover.  </a:t>
            </a:r>
          </a:p>
          <a:p>
            <a:pPr marL="227013" indent="-227013">
              <a:spcBef>
                <a:spcPts val="0"/>
              </a:spcBef>
              <a:buFont typeface="Arial" panose="020B0604020202020204" pitchFamily="34" charset="0"/>
              <a:buChar char="•"/>
            </a:pPr>
            <a:endParaRPr lang="en-US">
              <a:solidFill>
                <a:schemeClr val="accent1"/>
              </a:solidFill>
              <a:sym typeface="Wingdings" panose="05000000000000000000" pitchFamily="2" charset="2"/>
            </a:endParaRPr>
          </a:p>
          <a:p>
            <a:pPr marL="227013" indent="-227013">
              <a:spcBef>
                <a:spcPts val="0"/>
              </a:spcBef>
              <a:buFont typeface="Arial" panose="020B0604020202020204" pitchFamily="34" charset="0"/>
              <a:buChar char="•"/>
            </a:pPr>
            <a:r>
              <a:rPr lang="en-US">
                <a:solidFill>
                  <a:schemeClr val="accent1"/>
                </a:solidFill>
                <a:sym typeface="Wingdings" panose="05000000000000000000" pitchFamily="2" charset="2"/>
              </a:rPr>
              <a:t>Maintain SOM &amp; aggregates; Reduce erosion &amp; runoff risk</a:t>
            </a:r>
          </a:p>
          <a:p>
            <a:pPr marL="227013" indent="-227013">
              <a:spcBef>
                <a:spcPts val="0"/>
              </a:spcBef>
              <a:buFont typeface="Arial" panose="020B0604020202020204" pitchFamily="34" charset="0"/>
              <a:buChar char="•"/>
            </a:pPr>
            <a:r>
              <a:rPr lang="en-US" b="0">
                <a:solidFill>
                  <a:schemeClr val="tx1"/>
                </a:solidFill>
                <a:sym typeface="Wingdings" panose="05000000000000000000" pitchFamily="2" charset="2"/>
              </a:rPr>
              <a:t>Buffer temperature;</a:t>
            </a:r>
            <a:r>
              <a:rPr lang="en-US" b="0" baseline="0">
                <a:solidFill>
                  <a:schemeClr val="tx1"/>
                </a:solidFill>
                <a:sym typeface="Wingdings" panose="05000000000000000000" pitchFamily="2" charset="2"/>
              </a:rPr>
              <a:t> </a:t>
            </a:r>
            <a:r>
              <a:rPr lang="en-US" b="0">
                <a:solidFill>
                  <a:schemeClr val="tx1"/>
                </a:solidFill>
                <a:sym typeface="Wingdings" panose="05000000000000000000" pitchFamily="2" charset="2"/>
              </a:rPr>
              <a:t>Reduce evaporation</a:t>
            </a:r>
          </a:p>
          <a:p>
            <a:pPr marL="169863" indent="-169863">
              <a:buClr>
                <a:schemeClr val="tx1"/>
              </a:buClr>
              <a:buFont typeface="Arial" panose="020B0604020202020204" pitchFamily="34" charset="0"/>
              <a:buChar char="•"/>
            </a:pPr>
            <a:r>
              <a:rPr lang="en-US"/>
              <a:t>Feed: </a:t>
            </a:r>
            <a:r>
              <a:rPr lang="en-US" sz="1200">
                <a:sym typeface="Wingdings" panose="05000000000000000000" pitchFamily="2" charset="2"/>
              </a:rPr>
              <a:t>Break disease cycles; Stimulate microbial diversity; </a:t>
            </a:r>
            <a:r>
              <a:rPr lang="en-US" sz="1200" b="1">
                <a:solidFill>
                  <a:schemeClr val="tx2">
                    <a:lumMod val="60000"/>
                    <a:lumOff val="40000"/>
                  </a:schemeClr>
                </a:solidFill>
                <a:sym typeface="Wingdings" panose="05000000000000000000" pitchFamily="2" charset="2"/>
              </a:rPr>
              <a:t>Increase SOM and nutrient cycling</a:t>
            </a:r>
          </a:p>
          <a:p>
            <a:pPr marL="169863" indent="-169863">
              <a:buClr>
                <a:schemeClr val="tx1"/>
              </a:buClr>
              <a:buFont typeface="Arial" panose="020B0604020202020204" pitchFamily="34" charset="0"/>
              <a:buChar char="•"/>
            </a:pPr>
            <a:r>
              <a:rPr lang="en-US" sz="1200" b="1">
                <a:solidFill>
                  <a:schemeClr val="tx2">
                    <a:lumMod val="60000"/>
                    <a:lumOff val="40000"/>
                  </a:schemeClr>
                </a:solidFill>
                <a:sym typeface="Wingdings" panose="05000000000000000000" pitchFamily="2" charset="2"/>
              </a:rPr>
              <a:t>Enhance plant growth; </a:t>
            </a:r>
            <a:r>
              <a:rPr lang="en-US" sz="1200">
                <a:sym typeface="Wingdings" panose="05000000000000000000" pitchFamily="2" charset="2"/>
              </a:rPr>
              <a:t>Increase predator &amp;  pollinator populations</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7</a:t>
            </a:fld>
            <a:endParaRPr lang="en-US"/>
          </a:p>
        </p:txBody>
      </p:sp>
    </p:spTree>
    <p:extLst>
      <p:ext uri="{BB962C8B-B14F-4D97-AF65-F5344CB8AC3E}">
        <p14:creationId xmlns:p14="http://schemas.microsoft.com/office/powerpoint/2010/main" val="1895592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Have the students List the benefits before exposing to get interaction.</a:t>
            </a:r>
          </a:p>
          <a:p>
            <a:endParaRPr lang="en-US"/>
          </a:p>
          <a:p>
            <a:r>
              <a:rPr lang="en-US"/>
              <a:t>Students should have come up with some version of these benefits from minimizing disturbance and maximizing cover.</a:t>
            </a:r>
          </a:p>
          <a:p>
            <a:endParaRPr lang="en-US"/>
          </a:p>
          <a:p>
            <a:r>
              <a:rPr lang="en-US"/>
              <a:t>As needed, have open discussion of these “protecting” benefits that arise from implementing minimum disturbance and maximized soil cover.   </a:t>
            </a:r>
          </a:p>
        </p:txBody>
      </p:sp>
      <p:sp>
        <p:nvSpPr>
          <p:cNvPr id="4" name="Slide Number Placeholder 3"/>
          <p:cNvSpPr>
            <a:spLocks noGrp="1"/>
          </p:cNvSpPr>
          <p:nvPr>
            <p:ph type="sldNum" sz="quarter" idx="5"/>
          </p:nvPr>
        </p:nvSpPr>
        <p:spPr/>
        <p:txBody>
          <a:bodyPr/>
          <a:lstStyle/>
          <a:p>
            <a:fld id="{7EC33AE6-34D5-4863-A4C7-3413BC92BF54}" type="slidenum">
              <a:rPr lang="en-US" smtClean="0"/>
              <a:t>8</a:t>
            </a:fld>
            <a:endParaRPr lang="en-US"/>
          </a:p>
        </p:txBody>
      </p:sp>
    </p:spTree>
    <p:extLst>
      <p:ext uri="{BB962C8B-B14F-4D97-AF65-F5344CB8AC3E}">
        <p14:creationId xmlns:p14="http://schemas.microsoft.com/office/powerpoint/2010/main" val="1106741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5000"/>
              </a:lnSpc>
              <a:spcAft>
                <a:spcPts val="634"/>
              </a:spcAft>
            </a:pPr>
            <a:r>
              <a:rPr lang="en-US" sz="1400"/>
              <a:t>Who can name some types of disturbance?...</a:t>
            </a:r>
          </a:p>
          <a:p>
            <a:pPr>
              <a:lnSpc>
                <a:spcPct val="105000"/>
              </a:lnSpc>
              <a:spcAft>
                <a:spcPts val="634"/>
              </a:spcAft>
            </a:pPr>
            <a:endParaRPr lang="en-US" sz="1400"/>
          </a:p>
          <a:p>
            <a:pPr>
              <a:lnSpc>
                <a:spcPct val="105000"/>
              </a:lnSpc>
              <a:spcAft>
                <a:spcPts val="634"/>
              </a:spcAft>
            </a:pPr>
            <a:r>
              <a:rPr lang="en-US" sz="1400"/>
              <a:t>Disturbance are not necessarily negative or positive, but how they are managed</a:t>
            </a:r>
          </a:p>
          <a:p>
            <a:pPr>
              <a:lnSpc>
                <a:spcPct val="105000"/>
              </a:lnSpc>
              <a:spcAft>
                <a:spcPts val="634"/>
              </a:spcAft>
            </a:pPr>
            <a:r>
              <a:rPr lang="en-US" sz="1400"/>
              <a:t>The principle of disturbance should be to optimize the disturbance</a:t>
            </a:r>
          </a:p>
        </p:txBody>
      </p:sp>
      <p:sp>
        <p:nvSpPr>
          <p:cNvPr id="4" name="Slide Number Placeholder 3"/>
          <p:cNvSpPr>
            <a:spLocks noGrp="1"/>
          </p:cNvSpPr>
          <p:nvPr>
            <p:ph type="sldNum" sz="quarter" idx="10"/>
          </p:nvPr>
        </p:nvSpPr>
        <p:spPr/>
        <p:txBody>
          <a:bodyPr/>
          <a:lstStyle/>
          <a:p>
            <a:fld id="{99C0B0AC-C517-4E49-916E-C9D806DCA498}" type="slidenum">
              <a:rPr lang="en-US" smtClean="0"/>
              <a:t>9</a:t>
            </a:fld>
            <a:endParaRPr lang="en-US"/>
          </a:p>
        </p:txBody>
      </p:sp>
    </p:spTree>
    <p:extLst>
      <p:ext uri="{BB962C8B-B14F-4D97-AF65-F5344CB8AC3E}">
        <p14:creationId xmlns:p14="http://schemas.microsoft.com/office/powerpoint/2010/main" val="2840822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All photos from USDA Flicker</a:t>
            </a:r>
          </a:p>
          <a:p>
            <a:r>
              <a:rPr lang="en-US" dirty="0">
                <a:cs typeface="Calibri"/>
              </a:rPr>
              <a:t>Upper left leaving forest covered with woody debris</a:t>
            </a:r>
          </a:p>
          <a:p>
            <a:r>
              <a:rPr lang="en-US" dirty="0">
                <a:cs typeface="Calibri"/>
              </a:rPr>
              <a:t>Upper right seeding interrow to a cover crop</a:t>
            </a:r>
          </a:p>
          <a:p>
            <a:r>
              <a:rPr lang="en-US" dirty="0">
                <a:cs typeface="Calibri"/>
              </a:rPr>
              <a:t>Bottom left strip grazing optimizes the disturbance of the stand and adequate cover is left behind</a:t>
            </a:r>
          </a:p>
          <a:p>
            <a:r>
              <a:rPr lang="en-US" dirty="0">
                <a:cs typeface="Calibri"/>
              </a:rPr>
              <a:t>Bottom right urban farm walkways are mulched and beds are mulched with cover</a:t>
            </a:r>
          </a:p>
        </p:txBody>
      </p:sp>
      <p:sp>
        <p:nvSpPr>
          <p:cNvPr id="4" name="Slide Number Placeholder 3"/>
          <p:cNvSpPr>
            <a:spLocks noGrp="1"/>
          </p:cNvSpPr>
          <p:nvPr>
            <p:ph type="sldNum" sz="quarter" idx="5"/>
          </p:nvPr>
        </p:nvSpPr>
        <p:spPr/>
        <p:txBody>
          <a:bodyPr/>
          <a:lstStyle/>
          <a:p>
            <a:fld id="{D8BD3564-BA70-487D-809A-030C0B32E9FE}" type="slidenum">
              <a:rPr lang="en-US" smtClean="0"/>
              <a:t>10</a:t>
            </a:fld>
            <a:endParaRPr lang="en-US"/>
          </a:p>
        </p:txBody>
      </p:sp>
    </p:spTree>
    <p:extLst>
      <p:ext uri="{BB962C8B-B14F-4D97-AF65-F5344CB8AC3E}">
        <p14:creationId xmlns:p14="http://schemas.microsoft.com/office/powerpoint/2010/main" val="1203517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solidFill>
                  <a:srgbClr val="00529D"/>
                </a:solidFill>
              </a:defRPr>
            </a:lvl1pPr>
            <a:lvl2pPr>
              <a:defRPr>
                <a:solidFill>
                  <a:schemeClr val="bg2">
                    <a:lumMod val="25000"/>
                  </a:schemeClr>
                </a:solidFill>
              </a:defRPr>
            </a:lvl2pPr>
            <a:lvl3pPr>
              <a:defRPr sz="2200">
                <a:solidFill>
                  <a:srgbClr val="005941"/>
                </a:solidFill>
              </a:defRPr>
            </a:lvl3pPr>
          </a:lstStyle>
          <a:p>
            <a:pPr lvl="0"/>
            <a:r>
              <a:rPr lang="en-US"/>
              <a:t>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3668390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Footer Placeholder 2">
            <a:extLst>
              <a:ext uri="{FF2B5EF4-FFF2-40B4-BE49-F238E27FC236}">
                <a16:creationId xmlns:a16="http://schemas.microsoft.com/office/drawing/2014/main" id="{8B3AFD66-8278-4394-9BF0-30DAD4408717}"/>
              </a:ext>
            </a:extLst>
          </p:cNvPr>
          <p:cNvSpPr>
            <a:spLocks noGrp="1"/>
          </p:cNvSpPr>
          <p:nvPr>
            <p:ph type="ftr" sz="quarter" idx="11"/>
          </p:nvPr>
        </p:nvSpPr>
        <p:spPr>
          <a:xfrm>
            <a:off x="1" y="6492877"/>
            <a:ext cx="2077143" cy="365125"/>
          </a:xfrm>
        </p:spPr>
        <p:txBody>
          <a:bodyPr/>
          <a:lstStyle/>
          <a:p>
            <a:r>
              <a:rPr lang="en-US" dirty="0"/>
              <a:t>NRCS | SHD | Soil Biology | v2.3</a:t>
            </a:r>
          </a:p>
        </p:txBody>
      </p:sp>
    </p:spTree>
    <p:extLst>
      <p:ext uri="{BB962C8B-B14F-4D97-AF65-F5344CB8AC3E}">
        <p14:creationId xmlns:p14="http://schemas.microsoft.com/office/powerpoint/2010/main" val="1753535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4715"/>
            <a:ext cx="4667435"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311333" y="1254717"/>
            <a:ext cx="4356103" cy="4114207"/>
          </a:xfrm>
          <a:prstGeom prst="rect">
            <a:avLst/>
          </a:prstGeom>
        </p:spPr>
        <p:txBody>
          <a:bodyPr anchor="ctr" anchorCtr="0"/>
          <a:lstStyle>
            <a:lvl1pPr marL="0" indent="0">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Divider Slide Title</a:t>
            </a: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887157" y="1254715"/>
            <a:ext cx="4256843" cy="4113652"/>
          </a:xfrm>
          <a:prstGeom prst="rect">
            <a:avLst/>
          </a:prstGeom>
        </p:spPr>
        <p:txBody>
          <a:bodyPr anchor="ctr"/>
          <a:lstStyle>
            <a:lvl1pPr marL="0" indent="0" algn="ctr">
              <a:buNone/>
              <a:defRPr/>
            </a:lvl1pPr>
          </a:lstStyle>
          <a:p>
            <a:endParaRPr lang="en-US" dirty="0"/>
          </a:p>
        </p:txBody>
      </p:sp>
      <p:sp>
        <p:nvSpPr>
          <p:cNvPr id="2" name="FPAC">
            <a:extLst>
              <a:ext uri="{FF2B5EF4-FFF2-40B4-BE49-F238E27FC236}">
                <a16:creationId xmlns:a16="http://schemas.microsoft.com/office/drawing/2014/main" id="{1E54229B-1CA6-BCAB-BB84-844838355602}"/>
              </a:ext>
            </a:extLst>
          </p:cNvPr>
          <p:cNvSpPr txBox="1"/>
          <p:nvPr userDrawn="1"/>
        </p:nvSpPr>
        <p:spPr>
          <a:xfrm>
            <a:off x="156758" y="6221149"/>
            <a:ext cx="4274313" cy="230832"/>
          </a:xfrm>
          <a:prstGeom prst="rect">
            <a:avLst/>
          </a:prstGeom>
          <a:noFill/>
        </p:spPr>
        <p:txBody>
          <a:bodyPr wrap="square" rtlCol="0">
            <a:spAutoFit/>
          </a:bodyPr>
          <a:lstStyle/>
          <a:p>
            <a:pPr algn="l"/>
            <a:r>
              <a:rPr lang="en-US" sz="9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SOIL HEALTH  FOR URBAN AND SMALL FARMS – PLACE, DATE</a:t>
            </a:r>
          </a:p>
        </p:txBody>
      </p:sp>
    </p:spTree>
    <p:extLst>
      <p:ext uri="{BB962C8B-B14F-4D97-AF65-F5344CB8AC3E}">
        <p14:creationId xmlns:p14="http://schemas.microsoft.com/office/powerpoint/2010/main" val="732336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221971"/>
            <a:ext cx="3886200" cy="4954992"/>
          </a:xfrm>
        </p:spPr>
        <p:txBody>
          <a:body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29150" y="1221971"/>
            <a:ext cx="3886200" cy="4954992"/>
          </a:xfrm>
        </p:spPr>
        <p:txBody>
          <a:bodyPr/>
          <a:lstStyle/>
          <a:p>
            <a:pPr lvl="0"/>
            <a:r>
              <a:rPr lang="en-US"/>
              <a:t>Edit Master text styles</a:t>
            </a:r>
          </a:p>
          <a:p>
            <a:pPr lvl="1"/>
            <a:r>
              <a:rPr lang="en-US"/>
              <a:t>Second level</a:t>
            </a:r>
          </a:p>
          <a:p>
            <a:pPr lvl="2"/>
            <a:r>
              <a:rPr lang="en-US"/>
              <a:t>Third level</a:t>
            </a:r>
          </a:p>
        </p:txBody>
      </p:sp>
      <p:sp>
        <p:nvSpPr>
          <p:cNvPr id="6" name="Footer Placeholder 5"/>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1715699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117167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3085049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ONLY - No Footers">
    <p:spTree>
      <p:nvGrpSpPr>
        <p:cNvPr id="1" name=""/>
        <p:cNvGrpSpPr/>
        <p:nvPr/>
      </p:nvGrpSpPr>
      <p:grpSpPr>
        <a:xfrm>
          <a:off x="0" y="0"/>
          <a:ext cx="0" cy="0"/>
          <a:chOff x="0" y="0"/>
          <a:chExt cx="0" cy="0"/>
        </a:xfrm>
      </p:grpSpPr>
      <p:pic>
        <p:nvPicPr>
          <p:cNvPr id="18" name="Picture 17" descr="A close up of a sign&#10;&#10;Description generated with very high confidence">
            <a:extLst>
              <a:ext uri="{FF2B5EF4-FFF2-40B4-BE49-F238E27FC236}">
                <a16:creationId xmlns:a16="http://schemas.microsoft.com/office/drawing/2014/main" id="{85F65AAF-E482-4A31-8B71-F4F9BBEC695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66255" y="149564"/>
            <a:ext cx="1371600" cy="531473"/>
          </a:xfrm>
          <a:prstGeom prst="rect">
            <a:avLst/>
          </a:prstGeom>
        </p:spPr>
      </p:pic>
      <p:grpSp>
        <p:nvGrpSpPr>
          <p:cNvPr id="4" name="Group 3">
            <a:extLst>
              <a:ext uri="{FF2B5EF4-FFF2-40B4-BE49-F238E27FC236}">
                <a16:creationId xmlns:a16="http://schemas.microsoft.com/office/drawing/2014/main" id="{BA260F8C-D610-434B-8D67-2124F81DE0B3}"/>
              </a:ext>
            </a:extLst>
          </p:cNvPr>
          <p:cNvGrpSpPr/>
          <p:nvPr userDrawn="1"/>
        </p:nvGrpSpPr>
        <p:grpSpPr>
          <a:xfrm>
            <a:off x="166255" y="1143000"/>
            <a:ext cx="4533025" cy="4572000"/>
            <a:chOff x="166255" y="1143000"/>
            <a:chExt cx="4533025" cy="4572000"/>
          </a:xfrm>
          <a:effectLst>
            <a:outerShdw blurRad="63500" sx="102000" sy="102000" algn="ctr" rotWithShape="0">
              <a:prstClr val="black">
                <a:alpha val="40000"/>
              </a:prstClr>
            </a:outerShdw>
          </a:effectLst>
        </p:grpSpPr>
        <p:grpSp>
          <p:nvGrpSpPr>
            <p:cNvPr id="20" name="Group 19">
              <a:extLst>
                <a:ext uri="{FF2B5EF4-FFF2-40B4-BE49-F238E27FC236}">
                  <a16:creationId xmlns:a16="http://schemas.microsoft.com/office/drawing/2014/main" id="{BE2EDBD6-65BF-4A90-8E69-DB1DAB3ECB54}"/>
                </a:ext>
              </a:extLst>
            </p:cNvPr>
            <p:cNvGrpSpPr>
              <a:grpSpLocks noChangeAspect="1"/>
            </p:cNvGrpSpPr>
            <p:nvPr userDrawn="1"/>
          </p:nvGrpSpPr>
          <p:grpSpPr>
            <a:xfrm>
              <a:off x="166255" y="1143000"/>
              <a:ext cx="4533025" cy="4572000"/>
              <a:chOff x="102644" y="649691"/>
              <a:chExt cx="4993023" cy="5035953"/>
            </a:xfrm>
          </p:grpSpPr>
          <p:pic>
            <p:nvPicPr>
              <p:cNvPr id="15" name="Picture 14" descr="A close up of a logo&#10;&#10;Description generated with high confidence">
                <a:extLst>
                  <a:ext uri="{FF2B5EF4-FFF2-40B4-BE49-F238E27FC236}">
                    <a16:creationId xmlns:a16="http://schemas.microsoft.com/office/drawing/2014/main" id="{04E4019D-6D69-4B65-AE5D-828DB4ADF3B7}"/>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15801" y="843297"/>
                <a:ext cx="4816257" cy="4694327"/>
              </a:xfrm>
              <a:prstGeom prst="ellipse">
                <a:avLst/>
              </a:prstGeom>
            </p:spPr>
          </p:pic>
          <p:sp>
            <p:nvSpPr>
              <p:cNvPr id="19" name="Circle: Hollow 18">
                <a:extLst>
                  <a:ext uri="{FF2B5EF4-FFF2-40B4-BE49-F238E27FC236}">
                    <a16:creationId xmlns:a16="http://schemas.microsoft.com/office/drawing/2014/main" id="{68319B6B-E8BF-420E-A876-4CFDBDABD7A8}"/>
                  </a:ext>
                </a:extLst>
              </p:cNvPr>
              <p:cNvSpPr/>
              <p:nvPr userDrawn="1"/>
            </p:nvSpPr>
            <p:spPr>
              <a:xfrm>
                <a:off x="102644" y="649691"/>
                <a:ext cx="4993023" cy="5035953"/>
              </a:xfrm>
              <a:prstGeom prst="donut">
                <a:avLst>
                  <a:gd name="adj" fmla="val 432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solidFill>
                    <a:schemeClr val="tx1"/>
                  </a:solidFill>
                </a:endParaRPr>
              </a:p>
            </p:txBody>
          </p:sp>
        </p:grpSp>
        <p:sp>
          <p:nvSpPr>
            <p:cNvPr id="2" name="Rectangle: Rounded Corners 1">
              <a:extLst>
                <a:ext uri="{FF2B5EF4-FFF2-40B4-BE49-F238E27FC236}">
                  <a16:creationId xmlns:a16="http://schemas.microsoft.com/office/drawing/2014/main" id="{6952F639-74DB-4B70-9F4B-0A0532B27A14}"/>
                </a:ext>
              </a:extLst>
            </p:cNvPr>
            <p:cNvSpPr/>
            <p:nvPr userDrawn="1"/>
          </p:nvSpPr>
          <p:spPr>
            <a:xfrm rot="20363063">
              <a:off x="1342286" y="1654924"/>
              <a:ext cx="931025" cy="207818"/>
            </a:xfrm>
            <a:prstGeom prst="roundRect">
              <a:avLst/>
            </a:prstGeom>
            <a:solidFill>
              <a:srgbClr val="C499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90447F89-04D3-4CA0-99C6-651341D0E731}"/>
                </a:ext>
              </a:extLst>
            </p:cNvPr>
            <p:cNvSpPr/>
            <p:nvPr userDrawn="1"/>
          </p:nvSpPr>
          <p:spPr>
            <a:xfrm rot="18642625">
              <a:off x="691820" y="2094314"/>
              <a:ext cx="931025" cy="202895"/>
            </a:xfrm>
            <a:prstGeom prst="roundRect">
              <a:avLst/>
            </a:prstGeom>
            <a:solidFill>
              <a:srgbClr val="C499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88E3BBAB-FAB7-4AF5-A3E8-93F5214F9EB0}"/>
                </a:ext>
              </a:extLst>
            </p:cNvPr>
            <p:cNvSpPr/>
            <p:nvPr userDrawn="1"/>
          </p:nvSpPr>
          <p:spPr>
            <a:xfrm rot="16920123">
              <a:off x="253547" y="2848147"/>
              <a:ext cx="931025" cy="207818"/>
            </a:xfrm>
            <a:prstGeom prst="roundRect">
              <a:avLst/>
            </a:prstGeom>
            <a:solidFill>
              <a:srgbClr val="C499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06CFA75C-C834-465D-A310-203551E99495}"/>
                </a:ext>
              </a:extLst>
            </p:cNvPr>
            <p:cNvSpPr/>
            <p:nvPr userDrawn="1"/>
          </p:nvSpPr>
          <p:spPr>
            <a:xfrm rot="1671235">
              <a:off x="2685008" y="1759526"/>
              <a:ext cx="1172094" cy="206437"/>
            </a:xfrm>
            <a:prstGeom prst="roundRect">
              <a:avLst/>
            </a:prstGeom>
            <a:solidFill>
              <a:srgbClr val="CAB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D0B75F6D-CCAD-46A0-AC66-A430128F3EBA}"/>
                </a:ext>
              </a:extLst>
            </p:cNvPr>
            <p:cNvSpPr/>
            <p:nvPr userDrawn="1"/>
          </p:nvSpPr>
          <p:spPr>
            <a:xfrm rot="3633964">
              <a:off x="3386327" y="2420750"/>
              <a:ext cx="1172094" cy="206437"/>
            </a:xfrm>
            <a:prstGeom prst="roundRect">
              <a:avLst/>
            </a:prstGeom>
            <a:solidFill>
              <a:srgbClr val="CAB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0D60CE8F-65C0-4423-8E4D-25FFDFBC6DBB}"/>
                </a:ext>
              </a:extLst>
            </p:cNvPr>
            <p:cNvSpPr/>
            <p:nvPr userDrawn="1"/>
          </p:nvSpPr>
          <p:spPr>
            <a:xfrm rot="2503180">
              <a:off x="2966869" y="1916775"/>
              <a:ext cx="1172094" cy="206437"/>
            </a:xfrm>
            <a:prstGeom prst="roundRect">
              <a:avLst/>
            </a:prstGeom>
            <a:solidFill>
              <a:srgbClr val="CAB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E4872E05-8499-4455-8D42-54E9D5A77E50}"/>
                </a:ext>
              </a:extLst>
            </p:cNvPr>
            <p:cNvSpPr/>
            <p:nvPr userDrawn="1"/>
          </p:nvSpPr>
          <p:spPr>
            <a:xfrm rot="1671235">
              <a:off x="930165" y="4889340"/>
              <a:ext cx="1172094" cy="206437"/>
            </a:xfrm>
            <a:prstGeom prst="roundRect">
              <a:avLst>
                <a:gd name="adj" fmla="val 2426"/>
              </a:avLst>
            </a:prstGeom>
            <a:solidFill>
              <a:srgbClr val="C3B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1443C14C-6888-4D1F-9072-B3933243427F}"/>
                </a:ext>
              </a:extLst>
            </p:cNvPr>
            <p:cNvSpPr/>
            <p:nvPr userDrawn="1"/>
          </p:nvSpPr>
          <p:spPr>
            <a:xfrm rot="3797512">
              <a:off x="331451" y="4301280"/>
              <a:ext cx="1172094" cy="206437"/>
            </a:xfrm>
            <a:prstGeom prst="roundRect">
              <a:avLst/>
            </a:prstGeom>
            <a:solidFill>
              <a:srgbClr val="C3B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2C05D65A-8FD0-45BA-BC22-A8105CF24FCC}"/>
                </a:ext>
              </a:extLst>
            </p:cNvPr>
            <p:cNvSpPr/>
            <p:nvPr userDrawn="1"/>
          </p:nvSpPr>
          <p:spPr>
            <a:xfrm rot="2577720">
              <a:off x="577621" y="4599078"/>
              <a:ext cx="1172094" cy="153958"/>
            </a:xfrm>
            <a:prstGeom prst="roundRect">
              <a:avLst/>
            </a:prstGeom>
            <a:solidFill>
              <a:srgbClr val="C3B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A7A4FD5D-B827-40A6-BC2F-ADBA96D3B30D}"/>
                </a:ext>
              </a:extLst>
            </p:cNvPr>
            <p:cNvSpPr/>
            <p:nvPr userDrawn="1"/>
          </p:nvSpPr>
          <p:spPr>
            <a:xfrm rot="7144258">
              <a:off x="3341840" y="4326971"/>
              <a:ext cx="1172094" cy="206437"/>
            </a:xfrm>
            <a:prstGeom prst="roundRect">
              <a:avLst/>
            </a:prstGeom>
            <a:solidFill>
              <a:srgbClr val="9C86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6A39ABD8-202F-4BBB-9FDA-796F6DA75B42}"/>
                </a:ext>
              </a:extLst>
            </p:cNvPr>
            <p:cNvSpPr/>
            <p:nvPr userDrawn="1"/>
          </p:nvSpPr>
          <p:spPr>
            <a:xfrm rot="8459618">
              <a:off x="2836307" y="4812999"/>
              <a:ext cx="1172094" cy="206437"/>
            </a:xfrm>
            <a:prstGeom prst="roundRect">
              <a:avLst/>
            </a:prstGeom>
            <a:solidFill>
              <a:srgbClr val="9C86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10D07777-A3E6-4D33-B9E1-825EA2CAD5A6}"/>
                </a:ext>
              </a:extLst>
            </p:cNvPr>
            <p:cNvSpPr/>
            <p:nvPr userDrawn="1"/>
          </p:nvSpPr>
          <p:spPr>
            <a:xfrm rot="11653035">
              <a:off x="1479546" y="5055083"/>
              <a:ext cx="803035" cy="99186"/>
            </a:xfrm>
            <a:prstGeom prst="roundRect">
              <a:avLst/>
            </a:prstGeom>
            <a:solidFill>
              <a:srgbClr val="C3B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Oval 5">
            <a:extLst>
              <a:ext uri="{FF2B5EF4-FFF2-40B4-BE49-F238E27FC236}">
                <a16:creationId xmlns:a16="http://schemas.microsoft.com/office/drawing/2014/main" id="{A39E3D30-AB6A-47CB-87F2-C2502755D1B6}"/>
              </a:ext>
            </a:extLst>
          </p:cNvPr>
          <p:cNvSpPr/>
          <p:nvPr userDrawn="1"/>
        </p:nvSpPr>
        <p:spPr>
          <a:xfrm>
            <a:off x="1693696" y="2769589"/>
            <a:ext cx="1487317" cy="1368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group of people standing in a garden&#10;&#10;Description generated with very high confidence">
            <a:extLst>
              <a:ext uri="{FF2B5EF4-FFF2-40B4-BE49-F238E27FC236}">
                <a16:creationId xmlns:a16="http://schemas.microsoft.com/office/drawing/2014/main" id="{7AC14C16-F48D-430F-899D-0EC00A5D85E3}"/>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796937" y="2808347"/>
            <a:ext cx="1280160" cy="1280160"/>
          </a:xfrm>
          <a:prstGeom prst="ellipse">
            <a:avLst/>
          </a:prstGeom>
          <a:ln w="28575" cap="rnd">
            <a:solidFill>
              <a:srgbClr val="C8C6BD"/>
            </a:solidFill>
            <a:prstDash val="solid"/>
          </a:ln>
          <a:effectLst/>
        </p:spPr>
      </p:pic>
    </p:spTree>
    <p:extLst>
      <p:ext uri="{BB962C8B-B14F-4D97-AF65-F5344CB8AC3E}">
        <p14:creationId xmlns:p14="http://schemas.microsoft.com/office/powerpoint/2010/main" val="2107575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47582" y="832704"/>
            <a:ext cx="8767818"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379075" y="1627909"/>
            <a:ext cx="8536325"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310780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2" y="832704"/>
            <a:ext cx="6549819"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379075" y="1627909"/>
            <a:ext cx="6318326"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1"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1" y="914400"/>
            <a:ext cx="1733309" cy="521969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243171106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2" y="832704"/>
            <a:ext cx="6549819"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13" name="Content Placeholder">
            <a:extLst>
              <a:ext uri="{FF2B5EF4-FFF2-40B4-BE49-F238E27FC236}">
                <a16:creationId xmlns:a16="http://schemas.microsoft.com/office/drawing/2014/main" id="{D9DF2AE3-157A-4EBA-BBDC-2629388C382F}"/>
              </a:ext>
            </a:extLst>
          </p:cNvPr>
          <p:cNvSpPr>
            <a:spLocks noGrp="1"/>
          </p:cNvSpPr>
          <p:nvPr>
            <p:ph sz="quarter" idx="10"/>
          </p:nvPr>
        </p:nvSpPr>
        <p:spPr>
          <a:xfrm>
            <a:off x="379075" y="1627909"/>
            <a:ext cx="6318326"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1"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1" y="914399"/>
            <a:ext cx="1733309" cy="2509020"/>
          </a:xfrm>
          <a:prstGeom prst="rect">
            <a:avLst/>
          </a:prstGeom>
        </p:spPr>
        <p:txBody>
          <a:bodyPr anchor="ctr"/>
          <a:lstStyle>
            <a:lvl1pPr marL="0" indent="0" algn="ctr">
              <a:buNone/>
              <a:defRPr/>
            </a:lvl1pPr>
          </a:lstStyle>
          <a:p>
            <a:endParaRPr lang="en-US" dirty="0"/>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1" y="3615160"/>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1" y="3615160"/>
            <a:ext cx="1733309" cy="2518941"/>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78582051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2" y="832704"/>
            <a:ext cx="6549819"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14" name="Content Placeholder">
            <a:extLst>
              <a:ext uri="{FF2B5EF4-FFF2-40B4-BE49-F238E27FC236}">
                <a16:creationId xmlns:a16="http://schemas.microsoft.com/office/drawing/2014/main" id="{D169AAC0-7FCA-410B-B4C3-56626F67906F}"/>
              </a:ext>
            </a:extLst>
          </p:cNvPr>
          <p:cNvSpPr>
            <a:spLocks noGrp="1"/>
          </p:cNvSpPr>
          <p:nvPr>
            <p:ph sz="quarter" idx="10"/>
          </p:nvPr>
        </p:nvSpPr>
        <p:spPr>
          <a:xfrm>
            <a:off x="379075" y="1627909"/>
            <a:ext cx="6318326"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1"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1"/>
            <a:ext cx="1733308" cy="1607519"/>
          </a:xfrm>
          <a:prstGeom prst="rect">
            <a:avLst/>
          </a:prstGeom>
        </p:spPr>
        <p:txBody>
          <a:bodyPr anchor="ctr"/>
          <a:lstStyle>
            <a:lvl1pPr marL="0" indent="0" algn="ctr">
              <a:buNone/>
              <a:defRPr/>
            </a:lvl1pPr>
          </a:lstStyle>
          <a:p>
            <a:endParaRPr lang="en-US" dirty="0"/>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1" y="2717075"/>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89" y="2713659"/>
            <a:ext cx="1733308" cy="1607519"/>
          </a:xfrm>
          <a:prstGeom prst="rect">
            <a:avLst/>
          </a:prstGeom>
        </p:spPr>
        <p:txBody>
          <a:bodyPr anchor="ctr"/>
          <a:lstStyle>
            <a:lvl1pPr marL="0" indent="0" algn="ctr">
              <a:buNone/>
              <a:defRPr/>
            </a:lvl1pPr>
          </a:lstStyle>
          <a:p>
            <a:endParaRPr lang="en-US" dirty="0"/>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1" y="4523166"/>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88" y="4524873"/>
            <a:ext cx="1733308" cy="160751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978484073"/>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95549" y="5946"/>
            <a:ext cx="6719801" cy="84279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147156"/>
            <a:ext cx="7886700" cy="50298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p:txBody>
      </p:sp>
      <p:sp>
        <p:nvSpPr>
          <p:cNvPr id="5" name="Footer Placeholder 4"/>
          <p:cNvSpPr>
            <a:spLocks noGrp="1"/>
          </p:cNvSpPr>
          <p:nvPr>
            <p:ph type="ftr" sz="quarter" idx="3"/>
          </p:nvPr>
        </p:nvSpPr>
        <p:spPr>
          <a:xfrm>
            <a:off x="-1" y="6492875"/>
            <a:ext cx="2485505" cy="365125"/>
          </a:xfrm>
          <a:prstGeom prst="rect">
            <a:avLst/>
          </a:prstGeom>
        </p:spPr>
        <p:txBody>
          <a:bodyPr vert="horz" lIns="91440" tIns="45720" rIns="91440" bIns="45720" rtlCol="0" anchor="ctr"/>
          <a:lstStyle>
            <a:lvl1pPr algn="ctr">
              <a:defRPr sz="1000">
                <a:solidFill>
                  <a:schemeClr val="bg2">
                    <a:lumMod val="25000"/>
                  </a:schemeClr>
                </a:solidFill>
              </a:defRPr>
            </a:lvl1pPr>
          </a:lstStyle>
          <a:p>
            <a:r>
              <a:rPr lang="en-US"/>
              <a:t>NRCS | SHD | Soil Health Principles | v2.3</a:t>
            </a:r>
          </a:p>
        </p:txBody>
      </p:sp>
      <p:sp>
        <p:nvSpPr>
          <p:cNvPr id="7" name="TextBox 6">
            <a:extLst>
              <a:ext uri="{FF2B5EF4-FFF2-40B4-BE49-F238E27FC236}">
                <a16:creationId xmlns:a16="http://schemas.microsoft.com/office/drawing/2014/main" id="{EE54A740-5D66-40FB-9545-E0AA01A6DB9F}"/>
              </a:ext>
            </a:extLst>
          </p:cNvPr>
          <p:cNvSpPr txBox="1"/>
          <p:nvPr userDrawn="1"/>
        </p:nvSpPr>
        <p:spPr>
          <a:xfrm>
            <a:off x="8271163" y="6475382"/>
            <a:ext cx="872837" cy="400110"/>
          </a:xfrm>
          <a:prstGeom prst="rect">
            <a:avLst/>
          </a:prstGeom>
          <a:noFill/>
        </p:spPr>
        <p:txBody>
          <a:bodyPr wrap="square" rtlCol="0">
            <a:spAutoFit/>
          </a:bodyPr>
          <a:lstStyle/>
          <a:p>
            <a:pPr algn="ctr"/>
            <a:r>
              <a:rPr lang="en-US" sz="1000">
                <a:solidFill>
                  <a:schemeClr val="bg2">
                    <a:lumMod val="25000"/>
                  </a:schemeClr>
                </a:solidFill>
              </a:rPr>
              <a:t>Slide </a:t>
            </a:r>
            <a:fld id="{E996FD43-BCA5-469D-B59C-2DFD4B6E3EDA}" type="slidenum">
              <a:rPr lang="en-US" sz="1000" smtClean="0">
                <a:solidFill>
                  <a:schemeClr val="bg2">
                    <a:lumMod val="25000"/>
                  </a:schemeClr>
                </a:solidFill>
              </a:rPr>
              <a:pPr algn="ctr"/>
              <a:t>‹#›</a:t>
            </a:fld>
            <a:r>
              <a:rPr lang="en-US" sz="1000">
                <a:solidFill>
                  <a:schemeClr val="bg2">
                    <a:lumMod val="25000"/>
                  </a:schemeClr>
                </a:solidFill>
              </a:rPr>
              <a:t> </a:t>
            </a:r>
          </a:p>
          <a:p>
            <a:pPr algn="ctr"/>
            <a:fld id="{FAADAE4D-EF51-469F-A839-6C80F94C53B8}" type="datetime12">
              <a:rPr lang="en-US" sz="1000" smtClean="0">
                <a:solidFill>
                  <a:schemeClr val="bg2">
                    <a:lumMod val="25000"/>
                  </a:schemeClr>
                </a:solidFill>
              </a:rPr>
              <a:t>5:23 AM</a:t>
            </a:fld>
            <a:endParaRPr lang="en-US" sz="1000">
              <a:solidFill>
                <a:schemeClr val="bg2">
                  <a:lumMod val="25000"/>
                </a:schemeClr>
              </a:solidFill>
            </a:endParaRPr>
          </a:p>
        </p:txBody>
      </p:sp>
      <p:pic>
        <p:nvPicPr>
          <p:cNvPr id="9" name="Picture 8" descr="A close up of a sign&#10;&#10;Description generated with very high confidence">
            <a:extLst>
              <a:ext uri="{FF2B5EF4-FFF2-40B4-BE49-F238E27FC236}">
                <a16:creationId xmlns:a16="http://schemas.microsoft.com/office/drawing/2014/main" id="{CE55D761-A6B0-4A26-95CE-A6B5BB0D0450}"/>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166255" y="149564"/>
            <a:ext cx="1371600" cy="531473"/>
          </a:xfrm>
          <a:prstGeom prst="rect">
            <a:avLst/>
          </a:prstGeom>
        </p:spPr>
      </p:pic>
    </p:spTree>
    <p:extLst>
      <p:ext uri="{BB962C8B-B14F-4D97-AF65-F5344CB8AC3E}">
        <p14:creationId xmlns:p14="http://schemas.microsoft.com/office/powerpoint/2010/main" val="3875141556"/>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66" r:id="rId3"/>
    <p:sldLayoutId id="2147483667" r:id="rId4"/>
    <p:sldLayoutId id="2147483661" r:id="rId5"/>
  </p:sldLayoutIdLst>
  <p:hf sldNum="0" hdr="0" dt="0"/>
  <p:txStyles>
    <p:title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3" y="0"/>
            <a:ext cx="9142857" cy="61140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3" y="6428113"/>
            <a:ext cx="9142857" cy="4307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FPAC">
            <a:extLst>
              <a:ext uri="{FF2B5EF4-FFF2-40B4-BE49-F238E27FC236}">
                <a16:creationId xmlns:a16="http://schemas.microsoft.com/office/drawing/2014/main" id="{A120AAA3-22BC-47BA-AC64-814C7BCD486A}"/>
              </a:ext>
            </a:extLst>
          </p:cNvPr>
          <p:cNvSpPr txBox="1"/>
          <p:nvPr userDrawn="1"/>
        </p:nvSpPr>
        <p:spPr>
          <a:xfrm>
            <a:off x="154204" y="6507179"/>
            <a:ext cx="5019114" cy="230832"/>
          </a:xfrm>
          <a:prstGeom prst="rect">
            <a:avLst/>
          </a:prstGeom>
          <a:noFill/>
        </p:spPr>
        <p:txBody>
          <a:bodyPr wrap="square" rtlCol="0">
            <a:spAutoFit/>
          </a:bodyPr>
          <a:lstStyle/>
          <a:p>
            <a:pPr algn="l"/>
            <a:r>
              <a:rPr lang="en-US" sz="9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SOIL HEALTH  FOR URBAN AND SMALL–SCALE AGRICULTURE  - OREGON, JUNE 2024</a:t>
            </a:r>
          </a:p>
        </p:txBody>
      </p:sp>
      <p:pic>
        <p:nvPicPr>
          <p:cNvPr id="10" name="Picture 9">
            <a:extLst>
              <a:ext uri="{FF2B5EF4-FFF2-40B4-BE49-F238E27FC236}">
                <a16:creationId xmlns:a16="http://schemas.microsoft.com/office/drawing/2014/main" id="{C2FF451D-0E9A-41EB-AA9E-A3356E666B6E}"/>
              </a:ext>
            </a:extLst>
          </p:cNvPr>
          <p:cNvPicPr>
            <a:picLocks noChangeAspect="1"/>
          </p:cNvPicPr>
          <p:nvPr userDrawn="1"/>
        </p:nvPicPr>
        <p:blipFill>
          <a:blip r:embed="rId8"/>
          <a:stretch>
            <a:fillRect/>
          </a:stretch>
        </p:blipFill>
        <p:spPr>
          <a:xfrm>
            <a:off x="224092" y="152401"/>
            <a:ext cx="2262392" cy="287769"/>
          </a:xfrm>
          <a:prstGeom prst="rect">
            <a:avLst/>
          </a:prstGeom>
        </p:spPr>
      </p:pic>
    </p:spTree>
    <p:extLst>
      <p:ext uri="{BB962C8B-B14F-4D97-AF65-F5344CB8AC3E}">
        <p14:creationId xmlns:p14="http://schemas.microsoft.com/office/powerpoint/2010/main" val="3310674925"/>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p15:clr>
            <a:srgbClr val="F26B43"/>
          </p15:clr>
        </p15:guide>
        <p15:guide id="2" pos="7488">
          <p15:clr>
            <a:srgbClr val="F26B43"/>
          </p15:clr>
        </p15:guide>
        <p15:guide id="3" orient="horz" pos="96">
          <p15:clr>
            <a:srgbClr val="F26B43"/>
          </p15:clr>
        </p15:guide>
        <p15:guide id="4" orient="horz" pos="4224">
          <p15:clr>
            <a:srgbClr val="F26B43"/>
          </p15:clr>
        </p15:guide>
        <p15:guide id="5" pos="384">
          <p15:clr>
            <a:srgbClr val="F26B43"/>
          </p15:clr>
        </p15:guide>
        <p15:guide id="6" orient="horz" pos="768">
          <p15:clr>
            <a:srgbClr val="F26B43"/>
          </p15:clr>
        </p15:guide>
        <p15:guide id="7" pos="7296">
          <p15:clr>
            <a:srgbClr val="F26B43"/>
          </p15:clr>
        </p15:guide>
        <p15:guide id="8" orient="horz" pos="3672">
          <p15:clr>
            <a:srgbClr val="F26B43"/>
          </p15:clr>
        </p15:guide>
        <p15:guide id="9" orient="horz" pos="576">
          <p15:clr>
            <a:srgbClr val="F26B43"/>
          </p15:clr>
        </p15:guide>
        <p15:guide id="10" orient="horz" pos="3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5.jp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98F3C-525E-46F1-B955-ACC21D81B431}"/>
              </a:ext>
            </a:extLst>
          </p:cNvPr>
          <p:cNvSpPr>
            <a:spLocks noGrp="1"/>
          </p:cNvSpPr>
          <p:nvPr>
            <p:ph type="ctrTitle" idx="4294967295"/>
          </p:nvPr>
        </p:nvSpPr>
        <p:spPr>
          <a:xfrm>
            <a:off x="5568855" y="2449002"/>
            <a:ext cx="3686464" cy="1659528"/>
          </a:xfrm>
        </p:spPr>
        <p:txBody>
          <a:bodyPr anchor="b">
            <a:normAutofit fontScale="90000"/>
          </a:bodyPr>
          <a:lstStyle/>
          <a:p>
            <a:pPr algn="l"/>
            <a:r>
              <a:rPr lang="en-US">
                <a:solidFill>
                  <a:schemeClr val="tx1"/>
                </a:solidFill>
              </a:rPr>
              <a:t>Soil Health Principles</a:t>
            </a:r>
            <a:br>
              <a:rPr lang="en-US">
                <a:solidFill>
                  <a:schemeClr val="tx1"/>
                </a:solidFill>
              </a:rPr>
            </a:br>
            <a:endParaRPr lang="en-US">
              <a:solidFill>
                <a:srgbClr val="00529D"/>
              </a:solidFill>
            </a:endParaRPr>
          </a:p>
        </p:txBody>
      </p:sp>
    </p:spTree>
    <p:extLst>
      <p:ext uri="{BB962C8B-B14F-4D97-AF65-F5344CB8AC3E}">
        <p14:creationId xmlns:p14="http://schemas.microsoft.com/office/powerpoint/2010/main" val="2876849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61A4C-B755-C331-90F9-0C122CAA3348}"/>
              </a:ext>
            </a:extLst>
          </p:cNvPr>
          <p:cNvSpPr>
            <a:spLocks noGrp="1"/>
          </p:cNvSpPr>
          <p:nvPr>
            <p:ph type="title"/>
          </p:nvPr>
        </p:nvSpPr>
        <p:spPr/>
        <p:txBody>
          <a:bodyPr/>
          <a:lstStyle/>
          <a:p>
            <a:r>
              <a:rPr lang="en-US"/>
              <a:t>Minimize Disturbance</a:t>
            </a:r>
          </a:p>
        </p:txBody>
      </p:sp>
      <p:sp>
        <p:nvSpPr>
          <p:cNvPr id="5" name="Footer Placeholder 4">
            <a:extLst>
              <a:ext uri="{FF2B5EF4-FFF2-40B4-BE49-F238E27FC236}">
                <a16:creationId xmlns:a16="http://schemas.microsoft.com/office/drawing/2014/main" id="{E395CE5C-D558-61A7-1C30-578B6160C347}"/>
              </a:ext>
            </a:extLst>
          </p:cNvPr>
          <p:cNvSpPr>
            <a:spLocks noGrp="1"/>
          </p:cNvSpPr>
          <p:nvPr>
            <p:ph type="ftr" sz="quarter" idx="11"/>
          </p:nvPr>
        </p:nvSpPr>
        <p:spPr/>
        <p:txBody>
          <a:bodyPr/>
          <a:lstStyle/>
          <a:p>
            <a:r>
              <a:rPr lang="en-US"/>
              <a:t>NRCS | SHD | Soil Health Principles | v2.3</a:t>
            </a:r>
          </a:p>
        </p:txBody>
      </p:sp>
      <p:pic>
        <p:nvPicPr>
          <p:cNvPr id="1026" name="Picture 2" descr="A picture containing tree, grass, outdoor, plant&#10;&#10;Description automatically generated">
            <a:extLst>
              <a:ext uri="{FF2B5EF4-FFF2-40B4-BE49-F238E27FC236}">
                <a16:creationId xmlns:a16="http://schemas.microsoft.com/office/drawing/2014/main" id="{8CBBCEF3-43AC-A2A6-8AAC-0A6F6FC771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3630" y="872929"/>
            <a:ext cx="4522812" cy="3263642"/>
          </a:xfrm>
          <a:prstGeom prst="rect">
            <a:avLst/>
          </a:prstGeom>
          <a:noFill/>
          <a:extLst>
            <a:ext uri="{909E8E84-426E-40DD-AFC4-6F175D3DCCD1}">
              <a14:hiddenFill xmlns:a14="http://schemas.microsoft.com/office/drawing/2010/main">
                <a:solidFill>
                  <a:srgbClr val="FFFFFF"/>
                </a:solidFill>
              </a14:hiddenFill>
            </a:ext>
          </a:extLst>
        </p:spPr>
      </p:pic>
      <p:pic>
        <p:nvPicPr>
          <p:cNvPr id="4" name="Content Placeholder 3" descr="A forest with fallen trees&#10;&#10;Description automatically generated">
            <a:extLst>
              <a:ext uri="{FF2B5EF4-FFF2-40B4-BE49-F238E27FC236}">
                <a16:creationId xmlns:a16="http://schemas.microsoft.com/office/drawing/2014/main" id="{98363986-FCB6-28FD-7E1C-A0EBE04BD97C}"/>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204991" y="872929"/>
            <a:ext cx="4526721" cy="2705029"/>
          </a:xfrm>
        </p:spPr>
      </p:pic>
      <p:pic>
        <p:nvPicPr>
          <p:cNvPr id="7" name="Picture 6" descr="A person walking on a trail in the woods&#10;&#10;Description automatically generated">
            <a:extLst>
              <a:ext uri="{FF2B5EF4-FFF2-40B4-BE49-F238E27FC236}">
                <a16:creationId xmlns:a16="http://schemas.microsoft.com/office/drawing/2014/main" id="{FBF7EC4D-97CC-1D2B-9F1B-7C6269FFE2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97255" y="1709214"/>
            <a:ext cx="3480345" cy="4541888"/>
          </a:xfrm>
          <a:prstGeom prst="rect">
            <a:avLst/>
          </a:prstGeom>
        </p:spPr>
      </p:pic>
      <p:pic>
        <p:nvPicPr>
          <p:cNvPr id="10" name="Picture 9" descr="A group of people standing in a garden&#10;&#10;Description automatically generated">
            <a:extLst>
              <a:ext uri="{FF2B5EF4-FFF2-40B4-BE49-F238E27FC236}">
                <a16:creationId xmlns:a16="http://schemas.microsoft.com/office/drawing/2014/main" id="{2F84479B-8083-B4A7-5B88-B60A442058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21357" y="3594379"/>
            <a:ext cx="4666817" cy="3076194"/>
          </a:xfrm>
          <a:prstGeom prst="rect">
            <a:avLst/>
          </a:prstGeom>
        </p:spPr>
      </p:pic>
      <p:pic>
        <p:nvPicPr>
          <p:cNvPr id="3" name="Picture 2">
            <a:extLst>
              <a:ext uri="{FF2B5EF4-FFF2-40B4-BE49-F238E27FC236}">
                <a16:creationId xmlns:a16="http://schemas.microsoft.com/office/drawing/2014/main" id="{65C27141-D16E-9882-8034-22535C903458}"/>
              </a:ext>
            </a:extLst>
          </p:cNvPr>
          <p:cNvPicPr>
            <a:picLocks noChangeAspect="1"/>
          </p:cNvPicPr>
          <p:nvPr/>
        </p:nvPicPr>
        <p:blipFill>
          <a:blip r:embed="rId7"/>
          <a:stretch>
            <a:fillRect/>
          </a:stretch>
        </p:blipFill>
        <p:spPr>
          <a:xfrm>
            <a:off x="0" y="3583763"/>
            <a:ext cx="4572000" cy="3047691"/>
          </a:xfrm>
          <a:prstGeom prst="rect">
            <a:avLst/>
          </a:prstGeom>
        </p:spPr>
      </p:pic>
    </p:spTree>
    <p:extLst>
      <p:ext uri="{BB962C8B-B14F-4D97-AF65-F5344CB8AC3E}">
        <p14:creationId xmlns:p14="http://schemas.microsoft.com/office/powerpoint/2010/main" val="1581373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4090126" y="1732957"/>
            <a:ext cx="4800600" cy="4478149"/>
          </a:xfrm>
          <a:prstGeom prst="rect">
            <a:avLst/>
          </a:prstGeom>
          <a:noFill/>
        </p:spPr>
        <p:txBody>
          <a:bodyPr wrap="square" lIns="91440" tIns="45720" rIns="91440" bIns="45720" rtlCol="0" anchor="t">
            <a:spAutoFit/>
          </a:bodyPr>
          <a:lstStyle/>
          <a:p>
            <a:pPr marL="342900" indent="-342900">
              <a:spcAft>
                <a:spcPts val="600"/>
              </a:spcAft>
              <a:buFont typeface="Arial" panose="020B0604020202020204" pitchFamily="34" charset="0"/>
              <a:buChar char="•"/>
            </a:pPr>
            <a:r>
              <a:rPr lang="en-US" sz="2400" dirty="0">
                <a:solidFill>
                  <a:srgbClr val="00529D"/>
                </a:solidFill>
                <a:latin typeface="+mj-lt"/>
              </a:rPr>
              <a:t>Residue &amp; Tillage Mgmt. (329/345)</a:t>
            </a:r>
          </a:p>
          <a:p>
            <a:pPr marL="342900" indent="-342900">
              <a:spcAft>
                <a:spcPts val="600"/>
              </a:spcAft>
              <a:buFont typeface="Arial" panose="020B0604020202020204" pitchFamily="34" charset="0"/>
              <a:buChar char="•"/>
            </a:pPr>
            <a:r>
              <a:rPr lang="en-US" sz="2400" dirty="0">
                <a:solidFill>
                  <a:srgbClr val="00529D"/>
                </a:solidFill>
                <a:latin typeface="+mj-lt"/>
              </a:rPr>
              <a:t>Conservation Cover (327)</a:t>
            </a:r>
            <a:endParaRPr lang="en-US" sz="2400" dirty="0">
              <a:solidFill>
                <a:srgbClr val="00529D"/>
              </a:solidFill>
              <a:latin typeface="+mj-lt"/>
              <a:cs typeface="Calibri Light"/>
            </a:endParaRPr>
          </a:p>
          <a:p>
            <a:pPr marL="342900" indent="-342900">
              <a:spcAft>
                <a:spcPts val="600"/>
              </a:spcAft>
              <a:buFont typeface="Arial" panose="020B0604020202020204" pitchFamily="34" charset="0"/>
              <a:buChar char="•"/>
            </a:pPr>
            <a:r>
              <a:rPr lang="en-US" sz="2400" dirty="0">
                <a:solidFill>
                  <a:srgbClr val="00529D"/>
                </a:solidFill>
                <a:latin typeface="+mj-lt"/>
                <a:cs typeface="Calibri Light"/>
              </a:rPr>
              <a:t>Pasture </a:t>
            </a:r>
            <a:r>
              <a:rPr lang="en-US" sz="2400" dirty="0" err="1">
                <a:solidFill>
                  <a:srgbClr val="00529D"/>
                </a:solidFill>
                <a:latin typeface="+mj-lt"/>
                <a:cs typeface="Calibri Light"/>
              </a:rPr>
              <a:t>Hayland</a:t>
            </a:r>
            <a:r>
              <a:rPr lang="en-US" sz="2400" dirty="0">
                <a:solidFill>
                  <a:srgbClr val="00529D"/>
                </a:solidFill>
                <a:latin typeface="+mj-lt"/>
                <a:cs typeface="Calibri Light"/>
              </a:rPr>
              <a:t> Planting (512)</a:t>
            </a:r>
            <a:endParaRPr lang="en-US" sz="2400" dirty="0">
              <a:solidFill>
                <a:srgbClr val="00529D"/>
              </a:solidFill>
              <a:latin typeface="+mj-lt"/>
            </a:endParaRPr>
          </a:p>
          <a:p>
            <a:pPr marL="342900" indent="-342900">
              <a:spcAft>
                <a:spcPts val="600"/>
              </a:spcAft>
              <a:buFont typeface="Arial" panose="020B0604020202020204" pitchFamily="34" charset="0"/>
              <a:buChar char="•"/>
            </a:pPr>
            <a:r>
              <a:rPr lang="en-US" sz="2400" dirty="0">
                <a:solidFill>
                  <a:srgbClr val="00529D"/>
                </a:solidFill>
                <a:latin typeface="+mj-lt"/>
              </a:rPr>
              <a:t>Nutrient Mgmt. (590)</a:t>
            </a:r>
            <a:endParaRPr lang="en-US" sz="2400" dirty="0">
              <a:solidFill>
                <a:srgbClr val="00529D"/>
              </a:solidFill>
              <a:latin typeface="+mj-lt"/>
              <a:cs typeface="Calibri Light" panose="020F0302020204030204"/>
            </a:endParaRPr>
          </a:p>
          <a:p>
            <a:pPr marL="342900" indent="-342900">
              <a:spcAft>
                <a:spcPts val="600"/>
              </a:spcAft>
              <a:buFont typeface="Arial" panose="020B0604020202020204" pitchFamily="34" charset="0"/>
              <a:buChar char="•"/>
            </a:pPr>
            <a:r>
              <a:rPr lang="en-US" sz="2400" dirty="0">
                <a:solidFill>
                  <a:srgbClr val="00529D"/>
                </a:solidFill>
                <a:latin typeface="+mj-lt"/>
              </a:rPr>
              <a:t>IPM (595)</a:t>
            </a:r>
            <a:endParaRPr lang="en-US" sz="2400" dirty="0">
              <a:solidFill>
                <a:srgbClr val="00529D"/>
              </a:solidFill>
              <a:latin typeface="+mj-lt"/>
              <a:cs typeface="Calibri Light" panose="020F0302020204030204"/>
            </a:endParaRPr>
          </a:p>
          <a:p>
            <a:pPr marL="342900" indent="-342900">
              <a:spcAft>
                <a:spcPts val="600"/>
              </a:spcAft>
              <a:buFont typeface="Arial" panose="020B0604020202020204" pitchFamily="34" charset="0"/>
              <a:buChar char="•"/>
            </a:pPr>
            <a:r>
              <a:rPr lang="en-US" sz="2400" dirty="0">
                <a:solidFill>
                  <a:srgbClr val="00529D"/>
                </a:solidFill>
                <a:latin typeface="+mj-lt"/>
              </a:rPr>
              <a:t>Prescribed Grazing (528)</a:t>
            </a:r>
            <a:endParaRPr lang="en-US" sz="2400" dirty="0">
              <a:solidFill>
                <a:srgbClr val="00529D"/>
              </a:solidFill>
              <a:latin typeface="+mj-lt"/>
              <a:cs typeface="Calibri Light" panose="020F0302020204030204"/>
            </a:endParaRPr>
          </a:p>
          <a:p>
            <a:pPr marL="342900" indent="-342900">
              <a:spcAft>
                <a:spcPts val="600"/>
              </a:spcAft>
              <a:buFont typeface="Arial" panose="020B0604020202020204" pitchFamily="34" charset="0"/>
              <a:buChar char="•"/>
            </a:pPr>
            <a:r>
              <a:rPr lang="en-US" sz="2400" dirty="0">
                <a:solidFill>
                  <a:srgbClr val="00529D"/>
                </a:solidFill>
                <a:latin typeface="+mj-lt"/>
              </a:rPr>
              <a:t>Roads, Trails and Landings (561)</a:t>
            </a:r>
            <a:endParaRPr lang="en-US" sz="2400" dirty="0">
              <a:solidFill>
                <a:srgbClr val="00529D"/>
              </a:solidFill>
              <a:latin typeface="+mj-lt"/>
              <a:cs typeface="Calibri Light" panose="020F0302020204030204"/>
            </a:endParaRPr>
          </a:p>
          <a:p>
            <a:pPr marL="342900" indent="-342900">
              <a:spcAft>
                <a:spcPts val="600"/>
              </a:spcAft>
              <a:buFont typeface="Arial" panose="020B0604020202020204" pitchFamily="34" charset="0"/>
              <a:buChar char="•"/>
            </a:pPr>
            <a:r>
              <a:rPr lang="en-US" sz="2400" dirty="0">
                <a:solidFill>
                  <a:srgbClr val="00529D"/>
                </a:solidFill>
                <a:latin typeface="+mj-lt"/>
              </a:rPr>
              <a:t>Fence (382)</a:t>
            </a:r>
            <a:endParaRPr lang="en-US" sz="2400" dirty="0">
              <a:solidFill>
                <a:srgbClr val="00529D"/>
              </a:solidFill>
              <a:latin typeface="+mj-lt"/>
              <a:cs typeface="Calibri Light" panose="020F0302020204030204"/>
            </a:endParaRPr>
          </a:p>
          <a:p>
            <a:pPr>
              <a:spcAft>
                <a:spcPts val="600"/>
              </a:spcAft>
            </a:pPr>
            <a:endParaRPr lang="en-US" sz="2400">
              <a:solidFill>
                <a:srgbClr val="00529D"/>
              </a:solidFill>
              <a:latin typeface="+mj-lt"/>
            </a:endParaRPr>
          </a:p>
          <a:p>
            <a:pPr marL="342900" indent="-342900">
              <a:spcAft>
                <a:spcPts val="600"/>
              </a:spcAft>
              <a:buFont typeface="Arial" panose="020B0604020202020204" pitchFamily="34" charset="0"/>
              <a:buChar char="•"/>
            </a:pPr>
            <a:endParaRPr lang="en-US" sz="2400">
              <a:solidFill>
                <a:srgbClr val="00529D"/>
              </a:solidFill>
              <a:latin typeface="+mj-lt"/>
            </a:endParaRPr>
          </a:p>
        </p:txBody>
      </p:sp>
      <p:sp>
        <p:nvSpPr>
          <p:cNvPr id="15" name="Title 1">
            <a:extLst>
              <a:ext uri="{FF2B5EF4-FFF2-40B4-BE49-F238E27FC236}">
                <a16:creationId xmlns:a16="http://schemas.microsoft.com/office/drawing/2014/main" id="{F036B6CD-DFB7-4BDC-8072-9444EB8B3F2C}"/>
              </a:ext>
            </a:extLst>
          </p:cNvPr>
          <p:cNvSpPr txBox="1">
            <a:spLocks/>
          </p:cNvSpPr>
          <p:nvPr/>
        </p:nvSpPr>
        <p:spPr>
          <a:xfrm>
            <a:off x="4363968" y="2986"/>
            <a:ext cx="4027714" cy="167660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r>
              <a:rPr lang="en-US" sz="3200"/>
              <a:t>What Practices Minimize Disturbance?</a:t>
            </a:r>
          </a:p>
        </p:txBody>
      </p:sp>
      <p:cxnSp>
        <p:nvCxnSpPr>
          <p:cNvPr id="16" name="Straight Connector 15">
            <a:extLst>
              <a:ext uri="{FF2B5EF4-FFF2-40B4-BE49-F238E27FC236}">
                <a16:creationId xmlns:a16="http://schemas.microsoft.com/office/drawing/2014/main" id="{85D7DFF9-AD7A-4F0B-9ECC-513DB7E665D9}"/>
              </a:ext>
            </a:extLst>
          </p:cNvPr>
          <p:cNvCxnSpPr/>
          <p:nvPr/>
        </p:nvCxnSpPr>
        <p:spPr>
          <a:xfrm>
            <a:off x="4363968" y="1561253"/>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39" name="Picture 38">
            <a:extLst>
              <a:ext uri="{FF2B5EF4-FFF2-40B4-BE49-F238E27FC236}">
                <a16:creationId xmlns:a16="http://schemas.microsoft.com/office/drawing/2014/main" id="{E1B2D1E5-94FA-4BC5-9102-E81F5D3DACAE}"/>
              </a:ext>
            </a:extLst>
          </p:cNvPr>
          <p:cNvPicPr>
            <a:picLocks noChangeAspect="1"/>
          </p:cNvPicPr>
          <p:nvPr/>
        </p:nvPicPr>
        <p:blipFill>
          <a:blip r:embed="rId3"/>
          <a:stretch>
            <a:fillRect/>
          </a:stretch>
        </p:blipFill>
        <p:spPr>
          <a:xfrm>
            <a:off x="619156" y="4621186"/>
            <a:ext cx="3360389" cy="2381719"/>
          </a:xfrm>
          <a:prstGeom prst="rect">
            <a:avLst/>
          </a:prstGeom>
        </p:spPr>
      </p:pic>
      <p:pic>
        <p:nvPicPr>
          <p:cNvPr id="40" name="Picture 39">
            <a:extLst>
              <a:ext uri="{FF2B5EF4-FFF2-40B4-BE49-F238E27FC236}">
                <a16:creationId xmlns:a16="http://schemas.microsoft.com/office/drawing/2014/main" id="{7CA9C03D-542A-4A30-ADC5-921BD0AE7CAE}"/>
              </a:ext>
            </a:extLst>
          </p:cNvPr>
          <p:cNvPicPr>
            <a:picLocks noChangeAspect="1"/>
          </p:cNvPicPr>
          <p:nvPr/>
        </p:nvPicPr>
        <p:blipFill>
          <a:blip r:embed="rId4"/>
          <a:stretch>
            <a:fillRect/>
          </a:stretch>
        </p:blipFill>
        <p:spPr>
          <a:xfrm>
            <a:off x="406966" y="4621187"/>
            <a:ext cx="3572579" cy="2381719"/>
          </a:xfrm>
          <a:prstGeom prst="rect">
            <a:avLst/>
          </a:prstGeom>
        </p:spPr>
      </p:pic>
      <p:pic>
        <p:nvPicPr>
          <p:cNvPr id="2" name="Picture 1">
            <a:extLst>
              <a:ext uri="{FF2B5EF4-FFF2-40B4-BE49-F238E27FC236}">
                <a16:creationId xmlns:a16="http://schemas.microsoft.com/office/drawing/2014/main" id="{EDBD024F-0613-4D3D-8D0F-61AB3079CE0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3274" y="1654781"/>
            <a:ext cx="3726271" cy="2794703"/>
          </a:xfrm>
          <a:prstGeom prst="rect">
            <a:avLst/>
          </a:prstGeom>
          <a:ln w="19050">
            <a:solidFill>
              <a:schemeClr val="tx1"/>
            </a:solidFill>
          </a:ln>
        </p:spPr>
      </p:pic>
      <p:sp>
        <p:nvSpPr>
          <p:cNvPr id="3" name="TextBox 2">
            <a:extLst>
              <a:ext uri="{FF2B5EF4-FFF2-40B4-BE49-F238E27FC236}">
                <a16:creationId xmlns:a16="http://schemas.microsoft.com/office/drawing/2014/main" id="{A60157E8-1A31-4FB5-9344-D785AC16D5BF}"/>
              </a:ext>
            </a:extLst>
          </p:cNvPr>
          <p:cNvSpPr txBox="1"/>
          <p:nvPr/>
        </p:nvSpPr>
        <p:spPr>
          <a:xfrm>
            <a:off x="82399" y="4573970"/>
            <a:ext cx="2634958" cy="261610"/>
          </a:xfrm>
          <a:prstGeom prst="rect">
            <a:avLst/>
          </a:prstGeom>
          <a:noFill/>
        </p:spPr>
        <p:txBody>
          <a:bodyPr wrap="square" rtlCol="0">
            <a:spAutoFit/>
          </a:bodyPr>
          <a:lstStyle/>
          <a:p>
            <a:r>
              <a:rPr lang="en-US" sz="1050"/>
              <a:t>Photo: Echo –Y Farms</a:t>
            </a:r>
          </a:p>
        </p:txBody>
      </p:sp>
    </p:spTree>
    <p:extLst>
      <p:ext uri="{BB962C8B-B14F-4D97-AF65-F5344CB8AC3E}">
        <p14:creationId xmlns:p14="http://schemas.microsoft.com/office/powerpoint/2010/main" val="354165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fade">
                                      <p:cBhvr>
                                        <p:cTn id="11" dur="500"/>
                                        <p:tgtEl>
                                          <p:spTgt spid="3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fade">
                                      <p:cBhvr>
                                        <p:cTn id="1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6082" y="251740"/>
            <a:ext cx="6719801" cy="842791"/>
          </a:xfrm>
        </p:spPr>
        <p:txBody>
          <a:bodyPr/>
          <a:lstStyle/>
          <a:p>
            <a:r>
              <a:rPr lang="en-US"/>
              <a:t>Why Maximize Soil Cover?</a:t>
            </a:r>
          </a:p>
        </p:txBody>
      </p:sp>
      <p:pic>
        <p:nvPicPr>
          <p:cNvPr id="13" name="Picture 12">
            <a:extLst>
              <a:ext uri="{FF2B5EF4-FFF2-40B4-BE49-F238E27FC236}">
                <a16:creationId xmlns:a16="http://schemas.microsoft.com/office/drawing/2014/main" id="{B74D1965-6486-46AF-A8B8-B00FDBB0384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30577" y="3837706"/>
            <a:ext cx="8470809" cy="3020294"/>
          </a:xfrm>
          <a:prstGeom prst="rect">
            <a:avLst/>
          </a:prstGeom>
          <a:ln w="19050">
            <a:solidFill>
              <a:schemeClr val="tx1"/>
            </a:solidFill>
          </a:ln>
          <a:effectLst>
            <a:outerShdw blurRad="63500" sx="102000" sy="102000" algn="ctr" rotWithShape="0">
              <a:prstClr val="black">
                <a:alpha val="40000"/>
              </a:prstClr>
            </a:outerShdw>
          </a:effectLst>
        </p:spPr>
      </p:pic>
      <p:sp>
        <p:nvSpPr>
          <p:cNvPr id="20" name="Content Placeholder 2">
            <a:extLst>
              <a:ext uri="{FF2B5EF4-FFF2-40B4-BE49-F238E27FC236}">
                <a16:creationId xmlns:a16="http://schemas.microsoft.com/office/drawing/2014/main" id="{656B9AA8-91DF-44F9-A150-E232FD76E7B7}"/>
              </a:ext>
            </a:extLst>
          </p:cNvPr>
          <p:cNvSpPr>
            <a:spLocks noGrp="1"/>
          </p:cNvSpPr>
          <p:nvPr>
            <p:ph idx="1"/>
          </p:nvPr>
        </p:nvSpPr>
        <p:spPr>
          <a:xfrm>
            <a:off x="622586" y="1368564"/>
            <a:ext cx="8178800" cy="2339836"/>
          </a:xfrm>
        </p:spPr>
        <p:txBody>
          <a:bodyPr numCol="2">
            <a:normAutofit lnSpcReduction="10000"/>
          </a:bodyPr>
          <a:lstStyle/>
          <a:p>
            <a:r>
              <a:rPr lang="en-US" sz="3000"/>
              <a:t>↓ Erosion</a:t>
            </a:r>
          </a:p>
          <a:p>
            <a:r>
              <a:rPr lang="en-US" sz="3000"/>
              <a:t>↑ Infiltration</a:t>
            </a:r>
          </a:p>
          <a:p>
            <a:r>
              <a:rPr lang="en-US" sz="3000"/>
              <a:t>↓ Evaporation</a:t>
            </a:r>
          </a:p>
          <a:p>
            <a:r>
              <a:rPr lang="en-US" sz="3000"/>
              <a:t>Moderate Soil Temp</a:t>
            </a:r>
          </a:p>
          <a:p>
            <a:r>
              <a:rPr lang="en-US" sz="3000"/>
              <a:t>Habitat for Soil Organisms ↑ </a:t>
            </a:r>
          </a:p>
          <a:p>
            <a:r>
              <a:rPr lang="en-US" sz="3000"/>
              <a:t>Food for Biota ↑</a:t>
            </a:r>
          </a:p>
          <a:p>
            <a:r>
              <a:rPr lang="en-US"/>
              <a:t>Mitigate Compaction from Machines &amp; Livestock</a:t>
            </a:r>
          </a:p>
        </p:txBody>
      </p:sp>
      <p:sp>
        <p:nvSpPr>
          <p:cNvPr id="3" name="Footer Placeholder 2">
            <a:extLst>
              <a:ext uri="{FF2B5EF4-FFF2-40B4-BE49-F238E27FC236}">
                <a16:creationId xmlns:a16="http://schemas.microsoft.com/office/drawing/2014/main" id="{7BCAA050-7C5A-4279-9FE2-D6A081F0A62F}"/>
              </a:ext>
            </a:extLst>
          </p:cNvPr>
          <p:cNvSpPr>
            <a:spLocks noGrp="1"/>
          </p:cNvSpPr>
          <p:nvPr>
            <p:ph type="ftr" sz="quarter" idx="11"/>
          </p:nvPr>
        </p:nvSpPr>
        <p:spPr/>
        <p:txBody>
          <a:bodyPr/>
          <a:lstStyle/>
          <a:p>
            <a:r>
              <a:rPr lang="en-US"/>
              <a:t>NRCS | SHD | Soil Health Principles | v2.3</a:t>
            </a:r>
          </a:p>
        </p:txBody>
      </p:sp>
      <p:pic>
        <p:nvPicPr>
          <p:cNvPr id="5" name="Picture 4" descr="A close-up of a temperature gauge&#10;&#10;Description automatically generated">
            <a:extLst>
              <a:ext uri="{FF2B5EF4-FFF2-40B4-BE49-F238E27FC236}">
                <a16:creationId xmlns:a16="http://schemas.microsoft.com/office/drawing/2014/main" id="{6F4784DB-C4C0-B9AD-8A47-D362F0261B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78679" y="839972"/>
            <a:ext cx="6181060" cy="4635795"/>
          </a:xfrm>
          <a:prstGeom prst="rect">
            <a:avLst/>
          </a:prstGeom>
        </p:spPr>
      </p:pic>
    </p:spTree>
    <p:extLst>
      <p:ext uri="{BB962C8B-B14F-4D97-AF65-F5344CB8AC3E}">
        <p14:creationId xmlns:p14="http://schemas.microsoft.com/office/powerpoint/2010/main" val="3134372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people working in a garden&#10;&#10;Description automatically generated">
            <a:extLst>
              <a:ext uri="{FF2B5EF4-FFF2-40B4-BE49-F238E27FC236}">
                <a16:creationId xmlns:a16="http://schemas.microsoft.com/office/drawing/2014/main" id="{151D94F7-0C06-8F50-28F8-17B131930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24" y="1769165"/>
            <a:ext cx="4204133" cy="3783242"/>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descr="A green plant in a garden&#10;&#10;Description generated with very high confidence">
            <a:extLst>
              <a:ext uri="{FF2B5EF4-FFF2-40B4-BE49-F238E27FC236}">
                <a16:creationId xmlns:a16="http://schemas.microsoft.com/office/drawing/2014/main" id="{A0930FCA-643C-4A22-8F82-339AEBCC25C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2084652" y="1583327"/>
            <a:ext cx="3479800" cy="6766560"/>
          </a:xfrm>
          <a:prstGeom prst="rect">
            <a:avLst/>
          </a:prstGeom>
          <a:ln w="19050">
            <a:solidFill>
              <a:schemeClr val="tx1"/>
            </a:solidFill>
          </a:ln>
          <a:effectLst>
            <a:outerShdw blurRad="63500" sx="102000" sy="102000" algn="ctr" rotWithShape="0">
              <a:prstClr val="black">
                <a:alpha val="40000"/>
              </a:prstClr>
            </a:outerShdw>
          </a:effectLst>
        </p:spPr>
      </p:pic>
      <p:sp>
        <p:nvSpPr>
          <p:cNvPr id="14" name="TextBox 13"/>
          <p:cNvSpPr txBox="1"/>
          <p:nvPr/>
        </p:nvSpPr>
        <p:spPr>
          <a:xfrm>
            <a:off x="4344918" y="1966810"/>
            <a:ext cx="4800600" cy="3585597"/>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400">
                <a:solidFill>
                  <a:srgbClr val="00529D"/>
                </a:solidFill>
                <a:latin typeface="+mj-lt"/>
              </a:rPr>
              <a:t>Cover Crop (340)</a:t>
            </a:r>
          </a:p>
          <a:p>
            <a:pPr marL="342900" indent="-342900">
              <a:spcAft>
                <a:spcPts val="600"/>
              </a:spcAft>
              <a:buFont typeface="Arial" panose="020B0604020202020204" pitchFamily="34" charset="0"/>
              <a:buChar char="•"/>
            </a:pPr>
            <a:r>
              <a:rPr lang="en-US" sz="2400">
                <a:solidFill>
                  <a:srgbClr val="00529D"/>
                </a:solidFill>
                <a:latin typeface="+mj-lt"/>
              </a:rPr>
              <a:t>Residue &amp; Tillage Mgmt. (329/345)</a:t>
            </a:r>
          </a:p>
          <a:p>
            <a:pPr marL="342900" indent="-342900">
              <a:spcAft>
                <a:spcPts val="600"/>
              </a:spcAft>
              <a:buFont typeface="Arial" panose="020B0604020202020204" pitchFamily="34" charset="0"/>
              <a:buChar char="•"/>
            </a:pPr>
            <a:r>
              <a:rPr lang="en-US" sz="2400">
                <a:solidFill>
                  <a:srgbClr val="00529D"/>
                </a:solidFill>
                <a:latin typeface="+mj-lt"/>
              </a:rPr>
              <a:t>Conservation Cover (327)</a:t>
            </a:r>
          </a:p>
          <a:p>
            <a:pPr marL="342900" indent="-342900">
              <a:spcAft>
                <a:spcPts val="600"/>
              </a:spcAft>
              <a:buFont typeface="Arial" panose="020B0604020202020204" pitchFamily="34" charset="0"/>
              <a:buChar char="•"/>
            </a:pPr>
            <a:r>
              <a:rPr lang="en-US" sz="2400">
                <a:solidFill>
                  <a:srgbClr val="00529D"/>
                </a:solidFill>
                <a:latin typeface="+mj-lt"/>
              </a:rPr>
              <a:t>Mulching (484)</a:t>
            </a:r>
          </a:p>
          <a:p>
            <a:pPr marL="342900" indent="-342900">
              <a:spcAft>
                <a:spcPts val="600"/>
              </a:spcAft>
              <a:buFont typeface="Arial" panose="020B0604020202020204" pitchFamily="34" charset="0"/>
              <a:buChar char="•"/>
            </a:pPr>
            <a:r>
              <a:rPr lang="en-US" sz="2400">
                <a:solidFill>
                  <a:srgbClr val="00529D"/>
                </a:solidFill>
                <a:latin typeface="+mj-lt"/>
              </a:rPr>
              <a:t>Controlled Traffic (334)</a:t>
            </a:r>
          </a:p>
          <a:p>
            <a:pPr marL="342900" indent="-342900">
              <a:spcAft>
                <a:spcPts val="600"/>
              </a:spcAft>
              <a:buFont typeface="Arial" panose="020B0604020202020204" pitchFamily="34" charset="0"/>
              <a:buChar char="•"/>
            </a:pPr>
            <a:r>
              <a:rPr lang="en-US" sz="2400">
                <a:solidFill>
                  <a:srgbClr val="00529D"/>
                </a:solidFill>
                <a:latin typeface="+mj-lt"/>
              </a:rPr>
              <a:t>Pasture </a:t>
            </a:r>
            <a:r>
              <a:rPr lang="en-US" sz="2400" err="1">
                <a:solidFill>
                  <a:srgbClr val="00529D"/>
                </a:solidFill>
                <a:latin typeface="+mj-lt"/>
              </a:rPr>
              <a:t>Hayland</a:t>
            </a:r>
            <a:r>
              <a:rPr lang="en-US" sz="2400">
                <a:solidFill>
                  <a:srgbClr val="00529D"/>
                </a:solidFill>
                <a:latin typeface="+mj-lt"/>
              </a:rPr>
              <a:t> Planting (512)</a:t>
            </a:r>
          </a:p>
          <a:p>
            <a:pPr marL="342900" indent="-342900">
              <a:spcAft>
                <a:spcPts val="600"/>
              </a:spcAft>
              <a:buFont typeface="Arial" panose="020B0604020202020204" pitchFamily="34" charset="0"/>
              <a:buChar char="•"/>
            </a:pPr>
            <a:r>
              <a:rPr lang="en-US" sz="2400">
                <a:solidFill>
                  <a:srgbClr val="00529D"/>
                </a:solidFill>
                <a:latin typeface="+mj-lt"/>
              </a:rPr>
              <a:t>Wildlife Habitat Planting (420) </a:t>
            </a:r>
          </a:p>
          <a:p>
            <a:pPr marL="342900" indent="-342900">
              <a:spcAft>
                <a:spcPts val="600"/>
              </a:spcAft>
              <a:buFont typeface="Arial" panose="020B0604020202020204" pitchFamily="34" charset="0"/>
              <a:buChar char="•"/>
            </a:pPr>
            <a:r>
              <a:rPr lang="en-US" sz="2400">
                <a:solidFill>
                  <a:srgbClr val="00529D"/>
                </a:solidFill>
                <a:latin typeface="+mj-lt"/>
              </a:rPr>
              <a:t>Prescribed Grazing (528)</a:t>
            </a:r>
          </a:p>
        </p:txBody>
      </p:sp>
      <p:sp>
        <p:nvSpPr>
          <p:cNvPr id="15" name="Title 1">
            <a:extLst>
              <a:ext uri="{FF2B5EF4-FFF2-40B4-BE49-F238E27FC236}">
                <a16:creationId xmlns:a16="http://schemas.microsoft.com/office/drawing/2014/main" id="{F036B6CD-DFB7-4BDC-8072-9444EB8B3F2C}"/>
              </a:ext>
            </a:extLst>
          </p:cNvPr>
          <p:cNvSpPr txBox="1">
            <a:spLocks/>
          </p:cNvSpPr>
          <p:nvPr/>
        </p:nvSpPr>
        <p:spPr>
          <a:xfrm>
            <a:off x="4363968" y="2986"/>
            <a:ext cx="4027714" cy="167660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r>
              <a:rPr lang="en-US" sz="3200"/>
              <a:t>What Practices Maximize Soil Cover?</a:t>
            </a:r>
          </a:p>
        </p:txBody>
      </p:sp>
      <p:cxnSp>
        <p:nvCxnSpPr>
          <p:cNvPr id="16" name="Straight Connector 15">
            <a:extLst>
              <a:ext uri="{FF2B5EF4-FFF2-40B4-BE49-F238E27FC236}">
                <a16:creationId xmlns:a16="http://schemas.microsoft.com/office/drawing/2014/main" id="{85D7DFF9-AD7A-4F0B-9ECC-513DB7E665D9}"/>
              </a:ext>
            </a:extLst>
          </p:cNvPr>
          <p:cNvCxnSpPr/>
          <p:nvPr/>
        </p:nvCxnSpPr>
        <p:spPr>
          <a:xfrm>
            <a:off x="4363968" y="1645923"/>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64AA5AD-C9FC-4E07-BAA6-F390DCF40BD8}"/>
              </a:ext>
            </a:extLst>
          </p:cNvPr>
          <p:cNvSpPr txBox="1"/>
          <p:nvPr/>
        </p:nvSpPr>
        <p:spPr>
          <a:xfrm>
            <a:off x="-5" y="6676799"/>
            <a:ext cx="846707" cy="215444"/>
          </a:xfrm>
          <a:prstGeom prst="rect">
            <a:avLst/>
          </a:prstGeom>
          <a:noFill/>
        </p:spPr>
        <p:txBody>
          <a:bodyPr wrap="none" rtlCol="0">
            <a:spAutoFit/>
          </a:bodyPr>
          <a:lstStyle/>
          <a:p>
            <a:r>
              <a:rPr lang="en-US" sz="800" i="1">
                <a:solidFill>
                  <a:schemeClr val="bg1"/>
                </a:solidFill>
              </a:rPr>
              <a:t>Cochrane, NRCS</a:t>
            </a:r>
            <a:endParaRPr lang="en-US" sz="800">
              <a:solidFill>
                <a:schemeClr val="bg1"/>
              </a:solidFill>
            </a:endParaRPr>
          </a:p>
        </p:txBody>
      </p:sp>
      <p:pic>
        <p:nvPicPr>
          <p:cNvPr id="10" name="Picture 9" descr="Rows of plants in a field&#10;&#10;Description automatically generated">
            <a:extLst>
              <a:ext uri="{FF2B5EF4-FFF2-40B4-BE49-F238E27FC236}">
                <a16:creationId xmlns:a16="http://schemas.microsoft.com/office/drawing/2014/main" id="{CBE25EB8-298D-812A-4FC6-0406B826B4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98132" y="3947024"/>
            <a:ext cx="3926959" cy="2945219"/>
          </a:xfrm>
          <a:prstGeom prst="rect">
            <a:avLst/>
          </a:prstGeom>
        </p:spPr>
      </p:pic>
    </p:spTree>
    <p:extLst>
      <p:ext uri="{BB962C8B-B14F-4D97-AF65-F5344CB8AC3E}">
        <p14:creationId xmlns:p14="http://schemas.microsoft.com/office/powerpoint/2010/main" val="3573477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3"/>
          <p:cNvSpPr txBox="1">
            <a:spLocks/>
          </p:cNvSpPr>
          <p:nvPr/>
        </p:nvSpPr>
        <p:spPr>
          <a:xfrm>
            <a:off x="1634246" y="141468"/>
            <a:ext cx="6967677" cy="1229938"/>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3600" b="0" kern="1200">
                <a:solidFill>
                  <a:schemeClr val="bg1"/>
                </a:solidFill>
                <a:latin typeface="+mn-lt"/>
                <a:ea typeface="+mj-ea"/>
                <a:cs typeface="+mj-cs"/>
              </a:defRPr>
            </a:lvl1pPr>
          </a:lstStyle>
          <a:p>
            <a:endParaRPr lang="en-US" sz="2800" b="1">
              <a:solidFill>
                <a:schemeClr val="accent2"/>
              </a:solidFill>
            </a:endParaRPr>
          </a:p>
        </p:txBody>
      </p:sp>
      <p:sp>
        <p:nvSpPr>
          <p:cNvPr id="9" name="Title 3">
            <a:extLst>
              <a:ext uri="{FF2B5EF4-FFF2-40B4-BE49-F238E27FC236}">
                <a16:creationId xmlns:a16="http://schemas.microsoft.com/office/drawing/2014/main" id="{03CE97A5-BF71-400A-B339-959BE0337017}"/>
              </a:ext>
            </a:extLst>
          </p:cNvPr>
          <p:cNvSpPr txBox="1">
            <a:spLocks/>
          </p:cNvSpPr>
          <p:nvPr/>
        </p:nvSpPr>
        <p:spPr>
          <a:xfrm>
            <a:off x="1634246" y="252103"/>
            <a:ext cx="7118772" cy="1215763"/>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3600" b="0" kern="1200">
                <a:solidFill>
                  <a:schemeClr val="bg1"/>
                </a:solidFill>
                <a:latin typeface="+mn-lt"/>
                <a:ea typeface="+mj-ea"/>
                <a:cs typeface="+mj-cs"/>
              </a:defRPr>
            </a:lvl1pPr>
          </a:lstStyle>
          <a:p>
            <a:r>
              <a:rPr lang="en-US">
                <a:solidFill>
                  <a:srgbClr val="005941"/>
                </a:solidFill>
                <a:latin typeface="+mj-lt"/>
              </a:rPr>
              <a:t>How Soil Health Principles Support Soil Function – FEED </a:t>
            </a:r>
          </a:p>
        </p:txBody>
      </p:sp>
      <p:grpSp>
        <p:nvGrpSpPr>
          <p:cNvPr id="7" name="Group 6">
            <a:extLst>
              <a:ext uri="{FF2B5EF4-FFF2-40B4-BE49-F238E27FC236}">
                <a16:creationId xmlns:a16="http://schemas.microsoft.com/office/drawing/2014/main" id="{3BD366EA-BAA0-4B93-BD73-96E87838A42D}"/>
              </a:ext>
            </a:extLst>
          </p:cNvPr>
          <p:cNvGrpSpPr/>
          <p:nvPr/>
        </p:nvGrpSpPr>
        <p:grpSpPr>
          <a:xfrm>
            <a:off x="365760" y="1691640"/>
            <a:ext cx="8081504" cy="4914724"/>
            <a:chOff x="365760" y="1691640"/>
            <a:chExt cx="8081504" cy="4914724"/>
          </a:xfrm>
        </p:grpSpPr>
        <p:grpSp>
          <p:nvGrpSpPr>
            <p:cNvPr id="6" name="Group 5">
              <a:extLst>
                <a:ext uri="{FF2B5EF4-FFF2-40B4-BE49-F238E27FC236}">
                  <a16:creationId xmlns:a16="http://schemas.microsoft.com/office/drawing/2014/main" id="{5A37EC48-F704-4EA5-B251-B7E63A03852C}"/>
                </a:ext>
              </a:extLst>
            </p:cNvPr>
            <p:cNvGrpSpPr/>
            <p:nvPr/>
          </p:nvGrpSpPr>
          <p:grpSpPr>
            <a:xfrm>
              <a:off x="365760" y="1691640"/>
              <a:ext cx="8081504" cy="4914724"/>
              <a:chOff x="467361" y="1535024"/>
              <a:chExt cx="8081504" cy="4914724"/>
            </a:xfrm>
          </p:grpSpPr>
          <p:sp>
            <p:nvSpPr>
              <p:cNvPr id="3" name="Rounded Rectangle 2"/>
              <p:cNvSpPr/>
              <p:nvPr/>
            </p:nvSpPr>
            <p:spPr>
              <a:xfrm>
                <a:off x="2825943" y="1535024"/>
                <a:ext cx="5722922" cy="4914724"/>
              </a:xfrm>
              <a:prstGeom prst="roundRect">
                <a:avLst/>
              </a:prstGeom>
              <a:solidFill>
                <a:schemeClr val="bg1">
                  <a:lumMod val="95000"/>
                </a:schemeClr>
              </a:solidFill>
              <a:ln>
                <a:solidFill>
                  <a:srgbClr val="00529D"/>
                </a:solidFill>
              </a:ln>
            </p:spPr>
            <p:style>
              <a:lnRef idx="2">
                <a:schemeClr val="accent2"/>
              </a:lnRef>
              <a:fillRef idx="1">
                <a:schemeClr val="lt1"/>
              </a:fillRef>
              <a:effectRef idx="0">
                <a:schemeClr val="accent2"/>
              </a:effectRef>
              <a:fontRef idx="minor">
                <a:schemeClr val="dk1"/>
              </a:fontRef>
            </p:style>
            <p:txBody>
              <a:bodyPr wrap="square" lIns="0" rIns="0" rtlCol="0" anchor="ctr" anchorCtr="0"/>
              <a:lstStyle/>
              <a:p>
                <a:pPr marL="2000250" indent="-339725">
                  <a:buFont typeface="Arial" panose="020B0604020202020204" pitchFamily="34" charset="0"/>
                  <a:buChar char="•"/>
                </a:pPr>
                <a:r>
                  <a:rPr lang="en-US" sz="2600">
                    <a:solidFill>
                      <a:srgbClr val="00529D"/>
                    </a:solidFill>
                    <a:latin typeface="+mj-lt"/>
                    <a:sym typeface="Wingdings" panose="05000000000000000000" pitchFamily="2" charset="2"/>
                  </a:rPr>
                  <a:t>Stimulate below-ground diversity</a:t>
                </a:r>
              </a:p>
              <a:p>
                <a:pPr marL="2000250" indent="-339725">
                  <a:buFont typeface="Arial" panose="020B0604020202020204" pitchFamily="34" charset="0"/>
                  <a:buChar char="•"/>
                </a:pPr>
                <a:r>
                  <a:rPr lang="en-US" sz="2600">
                    <a:solidFill>
                      <a:srgbClr val="00529D"/>
                    </a:solidFill>
                    <a:latin typeface="+mj-lt"/>
                    <a:sym typeface="Wingdings" panose="05000000000000000000" pitchFamily="2" charset="2"/>
                  </a:rPr>
                  <a:t>Increase SOM</a:t>
                </a:r>
              </a:p>
              <a:p>
                <a:pPr marL="2000250" indent="-339725">
                  <a:buFont typeface="Arial" panose="020B0604020202020204" pitchFamily="34" charset="0"/>
                  <a:buChar char="•"/>
                </a:pPr>
                <a:r>
                  <a:rPr lang="en-US" sz="2600">
                    <a:solidFill>
                      <a:srgbClr val="00529D"/>
                    </a:solidFill>
                    <a:latin typeface="+mj-lt"/>
                    <a:sym typeface="Wingdings" panose="05000000000000000000" pitchFamily="2" charset="2"/>
                  </a:rPr>
                  <a:t>Improve nutrient cycling</a:t>
                </a:r>
              </a:p>
              <a:p>
                <a:pPr marL="2000250" indent="-339725">
                  <a:buFont typeface="Arial" panose="020B0604020202020204" pitchFamily="34" charset="0"/>
                  <a:buChar char="•"/>
                </a:pPr>
                <a:r>
                  <a:rPr lang="en-US" sz="2600">
                    <a:solidFill>
                      <a:srgbClr val="00529D"/>
                    </a:solidFill>
                    <a:latin typeface="+mj-lt"/>
                    <a:sym typeface="Wingdings" panose="05000000000000000000" pitchFamily="2" charset="2"/>
                  </a:rPr>
                  <a:t>Enhance plant growth</a:t>
                </a:r>
              </a:p>
              <a:p>
                <a:pPr marL="2000250" indent="-339725">
                  <a:buFont typeface="Arial" panose="020B0604020202020204" pitchFamily="34" charset="0"/>
                  <a:buChar char="•"/>
                </a:pPr>
                <a:r>
                  <a:rPr lang="en-US" sz="2600">
                    <a:solidFill>
                      <a:srgbClr val="00529D"/>
                    </a:solidFill>
                    <a:latin typeface="+mj-lt"/>
                    <a:sym typeface="Wingdings" panose="05000000000000000000" pitchFamily="2" charset="2"/>
                  </a:rPr>
                  <a:t>Break pest cycles</a:t>
                </a:r>
              </a:p>
              <a:p>
                <a:pPr marL="2000250" indent="-339725">
                  <a:buFont typeface="Arial" panose="020B0604020202020204" pitchFamily="34" charset="0"/>
                  <a:buChar char="•"/>
                </a:pPr>
                <a:r>
                  <a:rPr lang="en-US" sz="2600">
                    <a:solidFill>
                      <a:srgbClr val="00529D"/>
                    </a:solidFill>
                    <a:latin typeface="+mj-lt"/>
                    <a:sym typeface="Wingdings" panose="05000000000000000000" pitchFamily="2" charset="2"/>
                  </a:rPr>
                  <a:t>Increase predator &amp; pollinator populations</a:t>
                </a:r>
              </a:p>
            </p:txBody>
          </p:sp>
          <p:sp>
            <p:nvSpPr>
              <p:cNvPr id="12" name="Pie 11"/>
              <p:cNvSpPr/>
              <p:nvPr/>
            </p:nvSpPr>
            <p:spPr>
              <a:xfrm rot="16200000">
                <a:off x="395126" y="1888628"/>
                <a:ext cx="4273163" cy="4128693"/>
              </a:xfrm>
              <a:prstGeom prst="pie">
                <a:avLst>
                  <a:gd name="adj1" fmla="val 769"/>
                  <a:gd name="adj2" fmla="val 10801295"/>
                </a:avLst>
              </a:prstGeom>
              <a:solidFill>
                <a:schemeClr val="bg1">
                  <a:lumMod val="95000"/>
                </a:schemeClr>
              </a:solidFill>
              <a:ln>
                <a:solidFill>
                  <a:srgbClr val="00529D"/>
                </a:solidFill>
              </a:ln>
            </p:spPr>
            <p:style>
              <a:lnRef idx="3">
                <a:scrgbClr r="0" g="0" b="0"/>
              </a:lnRef>
              <a:fillRef idx="1">
                <a:scrgbClr r="0" g="0" b="0"/>
              </a:fillRef>
              <a:effectRef idx="1">
                <a:schemeClr val="accent2">
                  <a:hueOff val="0"/>
                  <a:satOff val="0"/>
                  <a:lumOff val="0"/>
                  <a:alphaOff val="0"/>
                </a:schemeClr>
              </a:effectRef>
              <a:fontRef idx="minor">
                <a:schemeClr val="lt1"/>
              </a:fontRef>
            </p:style>
            <p:txBody>
              <a:bodyPr spcFirstLastPara="0" vert="horz" wrap="square" lIns="725456" tIns="725456" rIns="113792" bIns="113792" numCol="1" spcCol="1270" anchor="ctr" anchorCtr="0">
                <a:noAutofit/>
              </a:bodyPr>
              <a:lstStyle/>
              <a:p>
                <a:pPr lvl="0" algn="ctr" defTabSz="711200">
                  <a:lnSpc>
                    <a:spcPct val="90000"/>
                  </a:lnSpc>
                  <a:spcBef>
                    <a:spcPct val="0"/>
                  </a:spcBef>
                  <a:spcAft>
                    <a:spcPct val="35000"/>
                  </a:spcAft>
                </a:pPr>
                <a:endParaRPr lang="en-US" sz="1600" b="1" kern="1200">
                  <a:effectLst>
                    <a:glow rad="101600">
                      <a:schemeClr val="tx1">
                        <a:alpha val="60000"/>
                      </a:schemeClr>
                    </a:glow>
                  </a:effectLst>
                </a:endParaRPr>
              </a:p>
            </p:txBody>
          </p:sp>
          <p:grpSp>
            <p:nvGrpSpPr>
              <p:cNvPr id="2" name="Group 1"/>
              <p:cNvGrpSpPr/>
              <p:nvPr/>
            </p:nvGrpSpPr>
            <p:grpSpPr>
              <a:xfrm>
                <a:off x="511557" y="1816389"/>
                <a:ext cx="2088351" cy="4273162"/>
                <a:chOff x="511557" y="1855804"/>
                <a:chExt cx="2088351" cy="4273162"/>
              </a:xfrm>
            </p:grpSpPr>
            <p:sp>
              <p:nvSpPr>
                <p:cNvPr id="5" name="Freeform 4"/>
                <p:cNvSpPr/>
                <p:nvPr/>
              </p:nvSpPr>
              <p:spPr>
                <a:xfrm>
                  <a:off x="511557" y="1855804"/>
                  <a:ext cx="2088351" cy="2088351"/>
                </a:xfrm>
                <a:custGeom>
                  <a:avLst/>
                  <a:gdLst>
                    <a:gd name="connsiteX0" fmla="*/ 0 w 2088351"/>
                    <a:gd name="connsiteY0" fmla="*/ 2088351 h 2088351"/>
                    <a:gd name="connsiteX1" fmla="*/ 2088351 w 2088351"/>
                    <a:gd name="connsiteY1" fmla="*/ 0 h 2088351"/>
                    <a:gd name="connsiteX2" fmla="*/ 2088351 w 2088351"/>
                    <a:gd name="connsiteY2" fmla="*/ 2088351 h 2088351"/>
                    <a:gd name="connsiteX3" fmla="*/ 0 w 2088351"/>
                    <a:gd name="connsiteY3" fmla="*/ 2088351 h 2088351"/>
                  </a:gdLst>
                  <a:ahLst/>
                  <a:cxnLst>
                    <a:cxn ang="0">
                      <a:pos x="connsiteX0" y="connsiteY0"/>
                    </a:cxn>
                    <a:cxn ang="0">
                      <a:pos x="connsiteX1" y="connsiteY1"/>
                    </a:cxn>
                    <a:cxn ang="0">
                      <a:pos x="connsiteX2" y="connsiteY2"/>
                    </a:cxn>
                    <a:cxn ang="0">
                      <a:pos x="connsiteX3" y="connsiteY3"/>
                    </a:cxn>
                  </a:cxnLst>
                  <a:rect l="l" t="t" r="r" b="b"/>
                  <a:pathLst>
                    <a:path w="2088351" h="2088351">
                      <a:moveTo>
                        <a:pt x="0" y="2088351"/>
                      </a:moveTo>
                      <a:cubicBezTo>
                        <a:pt x="0" y="934987"/>
                        <a:pt x="934987" y="0"/>
                        <a:pt x="2088351" y="0"/>
                      </a:cubicBezTo>
                      <a:lnTo>
                        <a:pt x="2088351" y="2088351"/>
                      </a:lnTo>
                      <a:lnTo>
                        <a:pt x="0" y="2088351"/>
                      </a:lnTo>
                      <a:close/>
                    </a:path>
                  </a:pathLst>
                </a:custGeom>
                <a:blipFill dpi="0" rotWithShape="0">
                  <a:blip r:embed="rId3" cstate="print">
                    <a:extLst>
                      <a:ext uri="{28A0092B-C50C-407E-A947-70E740481C1C}">
                        <a14:useLocalDpi xmlns:a14="http://schemas.microsoft.com/office/drawing/2010/main"/>
                      </a:ext>
                    </a:extLst>
                  </a:blip>
                  <a:srcRect/>
                  <a:stretch>
                    <a:fillRect/>
                  </a:stretch>
                </a:blipFill>
                <a:ln>
                  <a:solidFill>
                    <a:srgbClr val="00529D"/>
                  </a:solidFill>
                </a:ln>
              </p:spPr>
              <p:style>
                <a:lnRef idx="3">
                  <a:scrgbClr r="0" g="0" b="0"/>
                </a:lnRef>
                <a:fillRef idx="1">
                  <a:scrgbClr r="0" g="0" b="0"/>
                </a:fillRef>
                <a:effectRef idx="1">
                  <a:schemeClr val="accent2">
                    <a:hueOff val="0"/>
                    <a:satOff val="0"/>
                    <a:lumOff val="0"/>
                    <a:alphaOff val="0"/>
                  </a:schemeClr>
                </a:effectRef>
                <a:fontRef idx="minor">
                  <a:schemeClr val="lt1"/>
                </a:fontRef>
              </p:style>
              <p:txBody>
                <a:bodyPr spcFirstLastPara="0" vert="horz" wrap="square" lIns="725456" tIns="725456" rIns="113792" bIns="113792" numCol="1" spcCol="1270" anchor="ctr" anchorCtr="0">
                  <a:noAutofit/>
                </a:bodyPr>
                <a:lstStyle/>
                <a:p>
                  <a:pPr lvl="0" algn="ctr" defTabSz="711200">
                    <a:lnSpc>
                      <a:spcPct val="90000"/>
                    </a:lnSpc>
                    <a:spcBef>
                      <a:spcPct val="0"/>
                    </a:spcBef>
                    <a:spcAft>
                      <a:spcPct val="35000"/>
                    </a:spcAft>
                  </a:pPr>
                  <a:r>
                    <a:rPr lang="en-US" sz="2000" kern="1200">
                      <a:effectLst>
                        <a:glow rad="101600">
                          <a:schemeClr val="tx1">
                            <a:alpha val="60000"/>
                          </a:schemeClr>
                        </a:glow>
                      </a:effectLst>
                    </a:rPr>
                    <a:t>Maximize Living Roots</a:t>
                  </a:r>
                </a:p>
              </p:txBody>
            </p:sp>
            <p:sp>
              <p:nvSpPr>
                <p:cNvPr id="8" name="Freeform 7"/>
                <p:cNvSpPr/>
                <p:nvPr/>
              </p:nvSpPr>
              <p:spPr>
                <a:xfrm rot="21600000">
                  <a:off x="511557" y="4040615"/>
                  <a:ext cx="2088351" cy="2088351"/>
                </a:xfrm>
                <a:custGeom>
                  <a:avLst/>
                  <a:gdLst>
                    <a:gd name="connsiteX0" fmla="*/ 0 w 2088351"/>
                    <a:gd name="connsiteY0" fmla="*/ 2088351 h 2088351"/>
                    <a:gd name="connsiteX1" fmla="*/ 2088351 w 2088351"/>
                    <a:gd name="connsiteY1" fmla="*/ 0 h 2088351"/>
                    <a:gd name="connsiteX2" fmla="*/ 2088351 w 2088351"/>
                    <a:gd name="connsiteY2" fmla="*/ 2088351 h 2088351"/>
                    <a:gd name="connsiteX3" fmla="*/ 0 w 2088351"/>
                    <a:gd name="connsiteY3" fmla="*/ 2088351 h 2088351"/>
                  </a:gdLst>
                  <a:ahLst/>
                  <a:cxnLst>
                    <a:cxn ang="0">
                      <a:pos x="connsiteX0" y="connsiteY0"/>
                    </a:cxn>
                    <a:cxn ang="0">
                      <a:pos x="connsiteX1" y="connsiteY1"/>
                    </a:cxn>
                    <a:cxn ang="0">
                      <a:pos x="connsiteX2" y="connsiteY2"/>
                    </a:cxn>
                    <a:cxn ang="0">
                      <a:pos x="connsiteX3" y="connsiteY3"/>
                    </a:cxn>
                  </a:cxnLst>
                  <a:rect l="l" t="t" r="r" b="b"/>
                  <a:pathLst>
                    <a:path w="2088351" h="2088351">
                      <a:moveTo>
                        <a:pt x="2088351" y="2088351"/>
                      </a:moveTo>
                      <a:cubicBezTo>
                        <a:pt x="934987" y="2088351"/>
                        <a:pt x="0" y="1153364"/>
                        <a:pt x="0" y="0"/>
                      </a:cubicBezTo>
                      <a:lnTo>
                        <a:pt x="2088351" y="0"/>
                      </a:lnTo>
                      <a:lnTo>
                        <a:pt x="2088351" y="2088351"/>
                      </a:lnTo>
                      <a:close/>
                    </a:path>
                  </a:pathLst>
                </a:custGeom>
                <a:blipFill dpi="0" rotWithShape="1">
                  <a:blip r:embed="rId4" cstate="print">
                    <a:extLst>
                      <a:ext uri="{28A0092B-C50C-407E-A947-70E740481C1C}">
                        <a14:useLocalDpi xmlns:a14="http://schemas.microsoft.com/office/drawing/2010/main"/>
                      </a:ext>
                    </a:extLst>
                  </a:blip>
                  <a:srcRect/>
                  <a:stretch>
                    <a:fillRect/>
                  </a:stretch>
                </a:blipFill>
                <a:ln>
                  <a:solidFill>
                    <a:srgbClr val="00529D"/>
                  </a:solidFill>
                </a:ln>
              </p:spPr>
              <p:style>
                <a:lnRef idx="3">
                  <a:scrgbClr r="0" g="0" b="0"/>
                </a:lnRef>
                <a:fillRef idx="1">
                  <a:scrgbClr r="0" g="0" b="0"/>
                </a:fillRef>
                <a:effectRef idx="1">
                  <a:schemeClr val="accent2">
                    <a:hueOff val="0"/>
                    <a:satOff val="0"/>
                    <a:lumOff val="0"/>
                    <a:alphaOff val="0"/>
                  </a:schemeClr>
                </a:effectRef>
                <a:fontRef idx="minor">
                  <a:schemeClr val="lt1"/>
                </a:fontRef>
              </p:style>
              <p:txBody>
                <a:bodyPr spcFirstLastPara="0" vert="horz" wrap="square" lIns="725456" tIns="113792" rIns="113792" bIns="725455" numCol="1" spcCol="1270" anchor="ctr" anchorCtr="0">
                  <a:noAutofit/>
                </a:bodyPr>
                <a:lstStyle/>
                <a:p>
                  <a:pPr lvl="0" algn="ctr" defTabSz="711200">
                    <a:lnSpc>
                      <a:spcPct val="90000"/>
                    </a:lnSpc>
                    <a:spcBef>
                      <a:spcPct val="0"/>
                    </a:spcBef>
                    <a:spcAft>
                      <a:spcPct val="35000"/>
                    </a:spcAft>
                  </a:pPr>
                  <a:r>
                    <a:rPr lang="en-US" sz="2000" kern="1200">
                      <a:effectLst>
                        <a:glow rad="101600">
                          <a:schemeClr val="tx1">
                            <a:alpha val="60000"/>
                          </a:schemeClr>
                        </a:glow>
                      </a:effectLst>
                    </a:rPr>
                    <a:t>Maximize</a:t>
                  </a:r>
                </a:p>
                <a:p>
                  <a:pPr lvl="0" algn="ctr" defTabSz="711200">
                    <a:lnSpc>
                      <a:spcPct val="90000"/>
                    </a:lnSpc>
                    <a:spcBef>
                      <a:spcPct val="0"/>
                    </a:spcBef>
                    <a:spcAft>
                      <a:spcPct val="35000"/>
                    </a:spcAft>
                  </a:pPr>
                  <a:r>
                    <a:rPr lang="en-US" sz="2000" kern="1200">
                      <a:effectLst>
                        <a:glow rad="101600">
                          <a:schemeClr val="tx1">
                            <a:alpha val="60000"/>
                          </a:schemeClr>
                        </a:glow>
                      </a:effectLst>
                    </a:rPr>
                    <a:t>Biodiversity</a:t>
                  </a:r>
                </a:p>
              </p:txBody>
            </p:sp>
          </p:grpSp>
        </p:grpSp>
        <p:sp>
          <p:nvSpPr>
            <p:cNvPr id="4" name="Rectangle 3">
              <a:extLst>
                <a:ext uri="{FF2B5EF4-FFF2-40B4-BE49-F238E27FC236}">
                  <a16:creationId xmlns:a16="http://schemas.microsoft.com/office/drawing/2014/main" id="{0F86CCE2-33A3-48A1-82B5-67340F1F1843}"/>
                </a:ext>
              </a:extLst>
            </p:cNvPr>
            <p:cNvSpPr/>
            <p:nvPr/>
          </p:nvSpPr>
          <p:spPr>
            <a:xfrm>
              <a:off x="2151017" y="4070065"/>
              <a:ext cx="573325" cy="731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ooter Placeholder 9">
            <a:extLst>
              <a:ext uri="{FF2B5EF4-FFF2-40B4-BE49-F238E27FC236}">
                <a16:creationId xmlns:a16="http://schemas.microsoft.com/office/drawing/2014/main" id="{5DDF835B-6B76-4034-9627-C12FCCEEB1B1}"/>
              </a:ext>
            </a:extLst>
          </p:cNvPr>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3269425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standing next to a tree&#10;&#10;Description generated with high confidence">
            <a:extLst>
              <a:ext uri="{FF2B5EF4-FFF2-40B4-BE49-F238E27FC236}">
                <a16:creationId xmlns:a16="http://schemas.microsoft.com/office/drawing/2014/main" id="{A05DC5C7-8C5F-43CB-826C-357616080C0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5401" y="51829"/>
            <a:ext cx="3461289" cy="6766560"/>
          </a:xfrm>
          <a:prstGeom prst="rect">
            <a:avLst/>
          </a:prstGeom>
          <a:ln w="19050">
            <a:solidFill>
              <a:schemeClr val="tx1"/>
            </a:solidFill>
          </a:ln>
          <a:effectLst>
            <a:outerShdw blurRad="63500" sx="102000" sy="102000" algn="ctr" rotWithShape="0">
              <a:prstClr val="black">
                <a:alpha val="40000"/>
              </a:prstClr>
            </a:outerShdw>
          </a:effectLst>
        </p:spPr>
      </p:pic>
      <p:sp>
        <p:nvSpPr>
          <p:cNvPr id="14" name="TextBox 13"/>
          <p:cNvSpPr txBox="1"/>
          <p:nvPr/>
        </p:nvSpPr>
        <p:spPr>
          <a:xfrm>
            <a:off x="3921587" y="3671100"/>
            <a:ext cx="4958138" cy="3585597"/>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400">
                <a:solidFill>
                  <a:srgbClr val="00529D"/>
                </a:solidFill>
                <a:latin typeface="+mj-lt"/>
              </a:rPr>
              <a:t>Conservation Crop Rotation (328)</a:t>
            </a:r>
          </a:p>
          <a:p>
            <a:pPr marL="342900" indent="-342900">
              <a:spcAft>
                <a:spcPts val="600"/>
              </a:spcAft>
              <a:buFont typeface="Arial" panose="020B0604020202020204" pitchFamily="34" charset="0"/>
              <a:buChar char="•"/>
            </a:pPr>
            <a:r>
              <a:rPr lang="en-US" sz="2400">
                <a:solidFill>
                  <a:srgbClr val="00529D"/>
                </a:solidFill>
                <a:latin typeface="+mj-lt"/>
              </a:rPr>
              <a:t>Conservation Cover (327)</a:t>
            </a:r>
          </a:p>
          <a:p>
            <a:pPr marL="342900" indent="-342900">
              <a:spcAft>
                <a:spcPts val="600"/>
              </a:spcAft>
              <a:buFont typeface="Arial" panose="020B0604020202020204" pitchFamily="34" charset="0"/>
              <a:buChar char="•"/>
            </a:pPr>
            <a:r>
              <a:rPr lang="en-US" sz="2400">
                <a:solidFill>
                  <a:srgbClr val="00529D"/>
                </a:solidFill>
                <a:latin typeface="+mj-lt"/>
              </a:rPr>
              <a:t>Cover Crop (340)</a:t>
            </a:r>
          </a:p>
          <a:p>
            <a:pPr marL="342900" indent="-342900">
              <a:spcAft>
                <a:spcPts val="600"/>
              </a:spcAft>
              <a:buFont typeface="Arial" panose="020B0604020202020204" pitchFamily="34" charset="0"/>
              <a:buChar char="•"/>
            </a:pPr>
            <a:r>
              <a:rPr lang="en-US" sz="2400">
                <a:solidFill>
                  <a:srgbClr val="00529D"/>
                </a:solidFill>
                <a:latin typeface="+mj-lt"/>
              </a:rPr>
              <a:t>Pasture </a:t>
            </a:r>
            <a:r>
              <a:rPr lang="en-US" sz="2400" err="1">
                <a:solidFill>
                  <a:srgbClr val="00529D"/>
                </a:solidFill>
                <a:latin typeface="+mj-lt"/>
              </a:rPr>
              <a:t>Hayland</a:t>
            </a:r>
            <a:r>
              <a:rPr lang="en-US" sz="2400">
                <a:solidFill>
                  <a:srgbClr val="00529D"/>
                </a:solidFill>
                <a:latin typeface="+mj-lt"/>
              </a:rPr>
              <a:t> Planting (512)</a:t>
            </a:r>
          </a:p>
          <a:p>
            <a:pPr marL="342900" indent="-342900">
              <a:spcAft>
                <a:spcPts val="600"/>
              </a:spcAft>
              <a:buFont typeface="Arial" panose="020B0604020202020204" pitchFamily="34" charset="0"/>
              <a:buChar char="•"/>
            </a:pPr>
            <a:r>
              <a:rPr lang="en-US" sz="2400">
                <a:solidFill>
                  <a:srgbClr val="00529D"/>
                </a:solidFill>
                <a:latin typeface="+mj-lt"/>
              </a:rPr>
              <a:t>Prescribed Grazing (528)</a:t>
            </a:r>
          </a:p>
          <a:p>
            <a:pPr marL="342900" indent="-342900">
              <a:spcAft>
                <a:spcPts val="600"/>
              </a:spcAft>
              <a:buFont typeface="Arial" panose="020B0604020202020204" pitchFamily="34" charset="0"/>
              <a:buChar char="•"/>
            </a:pPr>
            <a:r>
              <a:rPr lang="en-US" sz="2400">
                <a:solidFill>
                  <a:srgbClr val="00529D"/>
                </a:solidFill>
                <a:latin typeface="+mj-lt"/>
              </a:rPr>
              <a:t>Tree and Shrub </a:t>
            </a:r>
            <a:r>
              <a:rPr lang="en-US" sz="2400" err="1">
                <a:solidFill>
                  <a:srgbClr val="00529D"/>
                </a:solidFill>
                <a:latin typeface="+mj-lt"/>
              </a:rPr>
              <a:t>Estb</a:t>
            </a:r>
            <a:r>
              <a:rPr lang="en-US" sz="2400">
                <a:solidFill>
                  <a:srgbClr val="00529D"/>
                </a:solidFill>
                <a:latin typeface="+mj-lt"/>
              </a:rPr>
              <a:t>. (612)</a:t>
            </a:r>
          </a:p>
          <a:p>
            <a:pPr marL="342900" indent="-342900">
              <a:spcAft>
                <a:spcPts val="600"/>
              </a:spcAft>
              <a:buFont typeface="Arial" panose="020B0604020202020204" pitchFamily="34" charset="0"/>
              <a:buChar char="•"/>
            </a:pPr>
            <a:r>
              <a:rPr lang="en-US" sz="2400">
                <a:solidFill>
                  <a:srgbClr val="00529D"/>
                </a:solidFill>
                <a:latin typeface="+mj-lt"/>
              </a:rPr>
              <a:t>Wildlife Habitat Plantings (420)</a:t>
            </a:r>
          </a:p>
          <a:p>
            <a:pPr marL="342900" indent="-342900">
              <a:spcAft>
                <a:spcPts val="600"/>
              </a:spcAft>
              <a:buFont typeface="Arial" panose="020B0604020202020204" pitchFamily="34" charset="0"/>
              <a:buChar char="•"/>
            </a:pPr>
            <a:endParaRPr lang="en-US" sz="2400">
              <a:solidFill>
                <a:srgbClr val="00529D"/>
              </a:solidFill>
              <a:latin typeface="+mj-lt"/>
            </a:endParaRPr>
          </a:p>
        </p:txBody>
      </p:sp>
      <p:sp>
        <p:nvSpPr>
          <p:cNvPr id="15" name="Title 1">
            <a:extLst>
              <a:ext uri="{FF2B5EF4-FFF2-40B4-BE49-F238E27FC236}">
                <a16:creationId xmlns:a16="http://schemas.microsoft.com/office/drawing/2014/main" id="{F036B6CD-DFB7-4BDC-8072-9444EB8B3F2C}"/>
              </a:ext>
            </a:extLst>
          </p:cNvPr>
          <p:cNvSpPr txBox="1">
            <a:spLocks/>
          </p:cNvSpPr>
          <p:nvPr/>
        </p:nvSpPr>
        <p:spPr>
          <a:xfrm>
            <a:off x="4211568" y="51829"/>
            <a:ext cx="4027714" cy="116312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r>
              <a:rPr lang="en-US" sz="3200"/>
              <a:t>How Do We Maximize Living Roots?</a:t>
            </a:r>
          </a:p>
        </p:txBody>
      </p:sp>
      <p:cxnSp>
        <p:nvCxnSpPr>
          <p:cNvPr id="16" name="Straight Connector 15">
            <a:extLst>
              <a:ext uri="{FF2B5EF4-FFF2-40B4-BE49-F238E27FC236}">
                <a16:creationId xmlns:a16="http://schemas.microsoft.com/office/drawing/2014/main" id="{85D7DFF9-AD7A-4F0B-9ECC-513DB7E665D9}"/>
              </a:ext>
            </a:extLst>
          </p:cNvPr>
          <p:cNvCxnSpPr/>
          <p:nvPr/>
        </p:nvCxnSpPr>
        <p:spPr>
          <a:xfrm>
            <a:off x="4211568" y="1198157"/>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64AA5AD-C9FC-4E07-BAA6-F390DCF40BD8}"/>
              </a:ext>
            </a:extLst>
          </p:cNvPr>
          <p:cNvSpPr txBox="1"/>
          <p:nvPr/>
        </p:nvSpPr>
        <p:spPr>
          <a:xfrm>
            <a:off x="-50807" y="6651398"/>
            <a:ext cx="862737" cy="215444"/>
          </a:xfrm>
          <a:prstGeom prst="rect">
            <a:avLst/>
          </a:prstGeom>
          <a:noFill/>
        </p:spPr>
        <p:txBody>
          <a:bodyPr wrap="none" rtlCol="0">
            <a:spAutoFit/>
          </a:bodyPr>
          <a:lstStyle/>
          <a:p>
            <a:r>
              <a:rPr lang="en-US" sz="800" i="1" err="1">
                <a:solidFill>
                  <a:schemeClr val="bg1"/>
                </a:solidFill>
              </a:rPr>
              <a:t>Remsberg</a:t>
            </a:r>
            <a:r>
              <a:rPr lang="en-US" sz="800" i="1">
                <a:solidFill>
                  <a:schemeClr val="bg1"/>
                </a:solidFill>
              </a:rPr>
              <a:t>, SARE</a:t>
            </a:r>
            <a:endParaRPr lang="en-US" sz="800">
              <a:solidFill>
                <a:schemeClr val="bg1"/>
              </a:solidFill>
            </a:endParaRPr>
          </a:p>
        </p:txBody>
      </p:sp>
      <p:grpSp>
        <p:nvGrpSpPr>
          <p:cNvPr id="2" name="Group 1">
            <a:extLst>
              <a:ext uri="{FF2B5EF4-FFF2-40B4-BE49-F238E27FC236}">
                <a16:creationId xmlns:a16="http://schemas.microsoft.com/office/drawing/2014/main" id="{FA26171E-5123-4C3E-A32D-D29CF8EEF719}"/>
              </a:ext>
            </a:extLst>
          </p:cNvPr>
          <p:cNvGrpSpPr/>
          <p:nvPr/>
        </p:nvGrpSpPr>
        <p:grpSpPr>
          <a:xfrm>
            <a:off x="4363968" y="3263899"/>
            <a:ext cx="4027714" cy="407201"/>
            <a:chOff x="4363968" y="3429000"/>
            <a:chExt cx="4027714" cy="741462"/>
          </a:xfrm>
        </p:grpSpPr>
        <p:sp>
          <p:nvSpPr>
            <p:cNvPr id="9" name="Title 1">
              <a:extLst>
                <a:ext uri="{FF2B5EF4-FFF2-40B4-BE49-F238E27FC236}">
                  <a16:creationId xmlns:a16="http://schemas.microsoft.com/office/drawing/2014/main" id="{2799C80B-B438-4543-BD8D-6F4497C8706F}"/>
                </a:ext>
              </a:extLst>
            </p:cNvPr>
            <p:cNvSpPr txBox="1">
              <a:spLocks/>
            </p:cNvSpPr>
            <p:nvPr/>
          </p:nvSpPr>
          <p:spPr>
            <a:xfrm>
              <a:off x="4363968" y="3429000"/>
              <a:ext cx="4027714" cy="741462"/>
            </a:xfrm>
            <a:prstGeom prst="rect">
              <a:avLst/>
            </a:prstGeom>
          </p:spPr>
          <p:txBody>
            <a:bodyPr vert="horz" lIns="91440" tIns="45720" rIns="91440" bIns="45720" rtlCol="0" anchor="ctr">
              <a:normAutofit fontScale="85000" lnSpcReduction="20000"/>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r>
                <a:rPr lang="en-US" sz="3200"/>
                <a:t>What Practices?</a:t>
              </a:r>
            </a:p>
          </p:txBody>
        </p:sp>
        <p:cxnSp>
          <p:nvCxnSpPr>
            <p:cNvPr id="10" name="Straight Connector 9">
              <a:extLst>
                <a:ext uri="{FF2B5EF4-FFF2-40B4-BE49-F238E27FC236}">
                  <a16:creationId xmlns:a16="http://schemas.microsoft.com/office/drawing/2014/main" id="{2F7E480E-7E1E-45EA-9022-B0F21B4F7ED3}"/>
                </a:ext>
              </a:extLst>
            </p:cNvPr>
            <p:cNvCxnSpPr/>
            <p:nvPr/>
          </p:nvCxnSpPr>
          <p:spPr>
            <a:xfrm>
              <a:off x="4363968" y="4136796"/>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11" name="TextBox 10">
            <a:extLst>
              <a:ext uri="{FF2B5EF4-FFF2-40B4-BE49-F238E27FC236}">
                <a16:creationId xmlns:a16="http://schemas.microsoft.com/office/drawing/2014/main" id="{4C4B12CB-3442-4D54-BCCB-3C9886EE56C9}"/>
              </a:ext>
            </a:extLst>
          </p:cNvPr>
          <p:cNvSpPr txBox="1"/>
          <p:nvPr/>
        </p:nvSpPr>
        <p:spPr>
          <a:xfrm>
            <a:off x="3802150" y="1292756"/>
            <a:ext cx="5197012" cy="2616101"/>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400" dirty="0">
                <a:solidFill>
                  <a:srgbClr val="00529D"/>
                </a:solidFill>
                <a:latin typeface="+mj-lt"/>
              </a:rPr>
              <a:t>Avoid fallow &amp; ↓ re-cropping interval</a:t>
            </a:r>
          </a:p>
          <a:p>
            <a:pPr marL="342900" indent="-342900">
              <a:spcAft>
                <a:spcPts val="600"/>
              </a:spcAft>
              <a:buFont typeface="Arial" panose="020B0604020202020204" pitchFamily="34" charset="0"/>
              <a:buChar char="•"/>
            </a:pPr>
            <a:r>
              <a:rPr lang="en-US" sz="2400" dirty="0">
                <a:solidFill>
                  <a:srgbClr val="00529D"/>
                </a:solidFill>
                <a:latin typeface="+mj-lt"/>
              </a:rPr>
              <a:t>↑ time in perennial crops</a:t>
            </a:r>
          </a:p>
          <a:p>
            <a:pPr marL="342900" indent="-342900">
              <a:spcAft>
                <a:spcPts val="600"/>
              </a:spcAft>
              <a:buFont typeface="Arial" panose="020B0604020202020204" pitchFamily="34" charset="0"/>
              <a:buChar char="•"/>
            </a:pPr>
            <a:r>
              <a:rPr lang="en-US" sz="2400" dirty="0">
                <a:solidFill>
                  <a:srgbClr val="00529D"/>
                </a:solidFill>
                <a:latin typeface="+mj-lt"/>
              </a:rPr>
              <a:t>Manage rotations &amp; forage height</a:t>
            </a:r>
          </a:p>
          <a:p>
            <a:pPr marL="342900" indent="-342900">
              <a:spcAft>
                <a:spcPts val="600"/>
              </a:spcAft>
              <a:buFont typeface="Arial" panose="020B0604020202020204" pitchFamily="34" charset="0"/>
              <a:buChar char="•"/>
            </a:pPr>
            <a:r>
              <a:rPr lang="en-US" sz="2400" dirty="0">
                <a:solidFill>
                  <a:srgbClr val="00529D"/>
                </a:solidFill>
                <a:latin typeface="+mj-lt"/>
              </a:rPr>
              <a:t>Maximize plant spacing i.e. </a:t>
            </a:r>
            <a:r>
              <a:rPr lang="en-US" sz="2400">
                <a:solidFill>
                  <a:srgbClr val="00529D"/>
                </a:solidFill>
                <a:latin typeface="+mj-lt"/>
              </a:rPr>
              <a:t>range, forest</a:t>
            </a:r>
          </a:p>
          <a:p>
            <a:pPr marL="342900" indent="-342900">
              <a:spcAft>
                <a:spcPts val="600"/>
              </a:spcAft>
              <a:buFont typeface="Arial" panose="020B0604020202020204" pitchFamily="34" charset="0"/>
              <a:buChar char="•"/>
            </a:pPr>
            <a:endParaRPr lang="en-US" sz="2400" dirty="0">
              <a:solidFill>
                <a:srgbClr val="00529D"/>
              </a:solidFill>
              <a:latin typeface="+mj-lt"/>
            </a:endParaRPr>
          </a:p>
        </p:txBody>
      </p:sp>
    </p:spTree>
    <p:extLst>
      <p:ext uri="{BB962C8B-B14F-4D97-AF65-F5344CB8AC3E}">
        <p14:creationId xmlns:p14="http://schemas.microsoft.com/office/powerpoint/2010/main" val="1429452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sheep grazing on a lush green field&#10;&#10;Description generated with high confidence">
            <a:extLst>
              <a:ext uri="{FF2B5EF4-FFF2-40B4-BE49-F238E27FC236}">
                <a16:creationId xmlns:a16="http://schemas.microsoft.com/office/drawing/2014/main" id="{BB584719-D691-419D-B1DE-2A23280E039F}"/>
              </a:ext>
            </a:extLst>
          </p:cNvPr>
          <p:cNvPicPr>
            <a:picLocks noChangeAspect="1"/>
          </p:cNvPicPr>
          <p:nvPr/>
        </p:nvPicPr>
        <p:blipFill rotWithShape="1">
          <a:blip r:embed="rId3">
            <a:extLst>
              <a:ext uri="{28A0092B-C50C-407E-A947-70E740481C1C}">
                <a14:useLocalDpi xmlns:a14="http://schemas.microsoft.com/office/drawing/2010/main" val="0"/>
              </a:ext>
            </a:extLst>
          </a:blip>
          <a:srcRect l="53990" r="16668"/>
          <a:stretch/>
        </p:blipFill>
        <p:spPr>
          <a:xfrm>
            <a:off x="24930" y="18288"/>
            <a:ext cx="3551857" cy="6812280"/>
          </a:xfrm>
          <a:prstGeom prst="rect">
            <a:avLst/>
          </a:prstGeom>
          <a:ln w="19050">
            <a:solidFill>
              <a:schemeClr val="tx1"/>
            </a:solidFill>
          </a:ln>
          <a:effectLst>
            <a:outerShdw blurRad="63500" sx="102000" sy="102000" algn="ctr" rotWithShape="0">
              <a:prstClr val="black">
                <a:alpha val="40000"/>
              </a:prstClr>
            </a:outerShdw>
          </a:effectLst>
        </p:spPr>
      </p:pic>
      <p:grpSp>
        <p:nvGrpSpPr>
          <p:cNvPr id="2" name="Group 1">
            <a:extLst>
              <a:ext uri="{FF2B5EF4-FFF2-40B4-BE49-F238E27FC236}">
                <a16:creationId xmlns:a16="http://schemas.microsoft.com/office/drawing/2014/main" id="{2E637749-3AA5-47D1-9282-0606E92674D4}"/>
              </a:ext>
            </a:extLst>
          </p:cNvPr>
          <p:cNvGrpSpPr/>
          <p:nvPr/>
        </p:nvGrpSpPr>
        <p:grpSpPr>
          <a:xfrm>
            <a:off x="4363968" y="3182946"/>
            <a:ext cx="4027714" cy="800808"/>
            <a:chOff x="4363968" y="3045448"/>
            <a:chExt cx="4027714" cy="878162"/>
          </a:xfrm>
        </p:grpSpPr>
        <p:sp>
          <p:nvSpPr>
            <p:cNvPr id="15" name="Title 1">
              <a:extLst>
                <a:ext uri="{FF2B5EF4-FFF2-40B4-BE49-F238E27FC236}">
                  <a16:creationId xmlns:a16="http://schemas.microsoft.com/office/drawing/2014/main" id="{F036B6CD-DFB7-4BDC-8072-9444EB8B3F2C}"/>
                </a:ext>
              </a:extLst>
            </p:cNvPr>
            <p:cNvSpPr txBox="1">
              <a:spLocks/>
            </p:cNvSpPr>
            <p:nvPr/>
          </p:nvSpPr>
          <p:spPr>
            <a:xfrm>
              <a:off x="4363968" y="3045448"/>
              <a:ext cx="4027714" cy="87816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r>
                <a:rPr lang="en-US" sz="3200"/>
                <a:t>What Practices?</a:t>
              </a:r>
            </a:p>
          </p:txBody>
        </p:sp>
        <p:cxnSp>
          <p:nvCxnSpPr>
            <p:cNvPr id="16" name="Straight Connector 15">
              <a:extLst>
                <a:ext uri="{FF2B5EF4-FFF2-40B4-BE49-F238E27FC236}">
                  <a16:creationId xmlns:a16="http://schemas.microsoft.com/office/drawing/2014/main" id="{85D7DFF9-AD7A-4F0B-9ECC-513DB7E665D9}"/>
                </a:ext>
              </a:extLst>
            </p:cNvPr>
            <p:cNvCxnSpPr/>
            <p:nvPr/>
          </p:nvCxnSpPr>
          <p:spPr>
            <a:xfrm>
              <a:off x="4363968" y="3923610"/>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19" name="TextBox 18">
            <a:extLst>
              <a:ext uri="{FF2B5EF4-FFF2-40B4-BE49-F238E27FC236}">
                <a16:creationId xmlns:a16="http://schemas.microsoft.com/office/drawing/2014/main" id="{A64AA5AD-C9FC-4E07-BAA6-F390DCF40BD8}"/>
              </a:ext>
            </a:extLst>
          </p:cNvPr>
          <p:cNvSpPr txBox="1"/>
          <p:nvPr/>
        </p:nvSpPr>
        <p:spPr>
          <a:xfrm>
            <a:off x="-5" y="6676799"/>
            <a:ext cx="814647" cy="215444"/>
          </a:xfrm>
          <a:prstGeom prst="rect">
            <a:avLst/>
          </a:prstGeom>
          <a:noFill/>
        </p:spPr>
        <p:txBody>
          <a:bodyPr wrap="none" rtlCol="0">
            <a:spAutoFit/>
          </a:bodyPr>
          <a:lstStyle/>
          <a:p>
            <a:r>
              <a:rPr lang="en-US" sz="800" i="1">
                <a:solidFill>
                  <a:schemeClr val="bg1"/>
                </a:solidFill>
              </a:rPr>
              <a:t>Fosher, NHACD</a:t>
            </a:r>
            <a:endParaRPr lang="en-US" sz="800">
              <a:solidFill>
                <a:schemeClr val="bg1"/>
              </a:solidFill>
            </a:endParaRPr>
          </a:p>
        </p:txBody>
      </p:sp>
      <p:sp>
        <p:nvSpPr>
          <p:cNvPr id="11" name="TextBox 10">
            <a:extLst>
              <a:ext uri="{FF2B5EF4-FFF2-40B4-BE49-F238E27FC236}">
                <a16:creationId xmlns:a16="http://schemas.microsoft.com/office/drawing/2014/main" id="{1065F8FF-B54F-4773-9E2C-57CEB89B9047}"/>
              </a:ext>
            </a:extLst>
          </p:cNvPr>
          <p:cNvSpPr txBox="1"/>
          <p:nvPr/>
        </p:nvSpPr>
        <p:spPr>
          <a:xfrm>
            <a:off x="4098261" y="3983754"/>
            <a:ext cx="4958138" cy="3370153"/>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200" dirty="0">
                <a:solidFill>
                  <a:srgbClr val="00529D"/>
                </a:solidFill>
                <a:latin typeface="+mj-lt"/>
              </a:rPr>
              <a:t>Conservation Crop Rotation (328)</a:t>
            </a:r>
          </a:p>
          <a:p>
            <a:pPr marL="342900" indent="-342900">
              <a:spcAft>
                <a:spcPts val="600"/>
              </a:spcAft>
              <a:buFont typeface="Arial" panose="020B0604020202020204" pitchFamily="34" charset="0"/>
              <a:buChar char="•"/>
            </a:pPr>
            <a:r>
              <a:rPr lang="en-US" sz="2200" dirty="0">
                <a:solidFill>
                  <a:srgbClr val="00529D"/>
                </a:solidFill>
                <a:latin typeface="+mj-lt"/>
              </a:rPr>
              <a:t>Conservation Cover (327)</a:t>
            </a:r>
          </a:p>
          <a:p>
            <a:pPr marL="342900" indent="-342900">
              <a:spcAft>
                <a:spcPts val="600"/>
              </a:spcAft>
              <a:buFont typeface="Arial" panose="020B0604020202020204" pitchFamily="34" charset="0"/>
              <a:buChar char="•"/>
            </a:pPr>
            <a:r>
              <a:rPr lang="en-US" sz="2200" dirty="0">
                <a:solidFill>
                  <a:srgbClr val="00529D"/>
                </a:solidFill>
                <a:latin typeface="+mj-lt"/>
              </a:rPr>
              <a:t>Cover Crop (340)</a:t>
            </a:r>
          </a:p>
          <a:p>
            <a:pPr marL="342900" indent="-342900">
              <a:spcAft>
                <a:spcPts val="600"/>
              </a:spcAft>
              <a:buFont typeface="Arial" panose="020B0604020202020204" pitchFamily="34" charset="0"/>
              <a:buChar char="•"/>
            </a:pPr>
            <a:r>
              <a:rPr lang="en-US" sz="2200" dirty="0">
                <a:solidFill>
                  <a:srgbClr val="00529D"/>
                </a:solidFill>
                <a:latin typeface="+mj-lt"/>
              </a:rPr>
              <a:t>Pasture </a:t>
            </a:r>
            <a:r>
              <a:rPr lang="en-US" sz="2200" dirty="0" err="1">
                <a:solidFill>
                  <a:srgbClr val="00529D"/>
                </a:solidFill>
                <a:latin typeface="+mj-lt"/>
              </a:rPr>
              <a:t>Hayland</a:t>
            </a:r>
            <a:r>
              <a:rPr lang="en-US" sz="2200" dirty="0">
                <a:solidFill>
                  <a:srgbClr val="00529D"/>
                </a:solidFill>
                <a:latin typeface="+mj-lt"/>
              </a:rPr>
              <a:t> Planting (512)</a:t>
            </a:r>
          </a:p>
          <a:p>
            <a:pPr marL="342900" indent="-342900">
              <a:spcAft>
                <a:spcPts val="600"/>
              </a:spcAft>
              <a:buFont typeface="Arial" panose="020B0604020202020204" pitchFamily="34" charset="0"/>
              <a:buChar char="•"/>
            </a:pPr>
            <a:r>
              <a:rPr lang="en-US" sz="2200" dirty="0">
                <a:solidFill>
                  <a:srgbClr val="00529D"/>
                </a:solidFill>
                <a:latin typeface="+mj-lt"/>
              </a:rPr>
              <a:t>IPM (595)</a:t>
            </a:r>
          </a:p>
          <a:p>
            <a:pPr marL="342900" indent="-342900">
              <a:spcAft>
                <a:spcPts val="600"/>
              </a:spcAft>
              <a:buFont typeface="Arial" panose="020B0604020202020204" pitchFamily="34" charset="0"/>
              <a:buChar char="•"/>
            </a:pPr>
            <a:r>
              <a:rPr lang="en-US" sz="2200" dirty="0">
                <a:solidFill>
                  <a:srgbClr val="00529D"/>
                </a:solidFill>
                <a:latin typeface="+mj-lt"/>
              </a:rPr>
              <a:t>Prescribed Grazing (528)</a:t>
            </a:r>
          </a:p>
          <a:p>
            <a:pPr marL="342900" indent="-342900">
              <a:spcAft>
                <a:spcPts val="600"/>
              </a:spcAft>
              <a:buFont typeface="Arial" panose="020B0604020202020204" pitchFamily="34" charset="0"/>
              <a:buChar char="•"/>
            </a:pPr>
            <a:r>
              <a:rPr lang="en-US" sz="2200" dirty="0">
                <a:solidFill>
                  <a:srgbClr val="00529D"/>
                </a:solidFill>
                <a:latin typeface="+mj-lt"/>
              </a:rPr>
              <a:t>Wildlife Habitat Plantings (420)</a:t>
            </a:r>
          </a:p>
          <a:p>
            <a:pPr marL="342900" indent="-342900">
              <a:spcAft>
                <a:spcPts val="600"/>
              </a:spcAft>
              <a:buFont typeface="Arial" panose="020B0604020202020204" pitchFamily="34" charset="0"/>
              <a:buChar char="•"/>
            </a:pPr>
            <a:endParaRPr lang="en-US" sz="2400" dirty="0">
              <a:solidFill>
                <a:srgbClr val="00529D"/>
              </a:solidFill>
              <a:latin typeface="+mj-lt"/>
            </a:endParaRPr>
          </a:p>
        </p:txBody>
      </p:sp>
      <p:sp>
        <p:nvSpPr>
          <p:cNvPr id="12" name="Title 1">
            <a:extLst>
              <a:ext uri="{FF2B5EF4-FFF2-40B4-BE49-F238E27FC236}">
                <a16:creationId xmlns:a16="http://schemas.microsoft.com/office/drawing/2014/main" id="{C42D77CB-A99E-407E-9B91-7688DBEC4D6B}"/>
              </a:ext>
            </a:extLst>
          </p:cNvPr>
          <p:cNvSpPr txBox="1">
            <a:spLocks/>
          </p:cNvSpPr>
          <p:nvPr/>
        </p:nvSpPr>
        <p:spPr>
          <a:xfrm>
            <a:off x="4363968" y="15368"/>
            <a:ext cx="4027714" cy="116312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r>
              <a:rPr lang="en-US" sz="3200"/>
              <a:t>How Do We Maximize Biodiversity?</a:t>
            </a:r>
          </a:p>
        </p:txBody>
      </p:sp>
      <p:sp>
        <p:nvSpPr>
          <p:cNvPr id="13" name="TextBox 12">
            <a:extLst>
              <a:ext uri="{FF2B5EF4-FFF2-40B4-BE49-F238E27FC236}">
                <a16:creationId xmlns:a16="http://schemas.microsoft.com/office/drawing/2014/main" id="{F6FD2EA9-142E-428D-84A5-8D528C9F3D8D}"/>
              </a:ext>
            </a:extLst>
          </p:cNvPr>
          <p:cNvSpPr txBox="1"/>
          <p:nvPr/>
        </p:nvSpPr>
        <p:spPr>
          <a:xfrm>
            <a:off x="3859387" y="1015123"/>
            <a:ext cx="5197012" cy="2554545"/>
          </a:xfrm>
          <a:prstGeom prst="rect">
            <a:avLst/>
          </a:prstGeom>
          <a:noFill/>
        </p:spPr>
        <p:txBody>
          <a:bodyPr wrap="square" rtlCol="0">
            <a:spAutoFit/>
          </a:bodyPr>
          <a:lstStyle/>
          <a:p>
            <a:pPr marL="274320" indent="-274320">
              <a:spcAft>
                <a:spcPts val="600"/>
              </a:spcAft>
              <a:buFont typeface="Arial" panose="020B0604020202020204" pitchFamily="34" charset="0"/>
              <a:buChar char="•"/>
            </a:pPr>
            <a:r>
              <a:rPr lang="en-US" sz="2000" dirty="0">
                <a:solidFill>
                  <a:srgbClr val="00529D"/>
                </a:solidFill>
                <a:latin typeface="+mj-lt"/>
              </a:rPr>
              <a:t>Grow diverse cover crops: grasses, forbs &amp; legumes</a:t>
            </a:r>
          </a:p>
          <a:p>
            <a:pPr marL="274320" indent="-274320">
              <a:spcAft>
                <a:spcPts val="600"/>
              </a:spcAft>
              <a:buFont typeface="Arial" panose="020B0604020202020204" pitchFamily="34" charset="0"/>
              <a:buChar char="•"/>
            </a:pPr>
            <a:r>
              <a:rPr lang="en-US" sz="2000" dirty="0">
                <a:solidFill>
                  <a:srgbClr val="00529D"/>
                </a:solidFill>
                <a:latin typeface="+mj-lt"/>
              </a:rPr>
              <a:t>↑ diversity of crop rotations</a:t>
            </a:r>
          </a:p>
          <a:p>
            <a:pPr marL="274320" indent="-274320">
              <a:spcAft>
                <a:spcPts val="600"/>
              </a:spcAft>
              <a:buFont typeface="Arial" panose="020B0604020202020204" pitchFamily="34" charset="0"/>
              <a:buChar char="•"/>
            </a:pPr>
            <a:r>
              <a:rPr lang="en-US" sz="2000" dirty="0">
                <a:solidFill>
                  <a:srgbClr val="00529D"/>
                </a:solidFill>
                <a:latin typeface="+mj-lt"/>
              </a:rPr>
              <a:t>Integrate livestock &amp; graze cover crops</a:t>
            </a:r>
          </a:p>
          <a:p>
            <a:pPr marL="274320" indent="-274320">
              <a:spcAft>
                <a:spcPts val="600"/>
              </a:spcAft>
              <a:buFont typeface="Arial" panose="020B0604020202020204" pitchFamily="34" charset="0"/>
              <a:buChar char="•"/>
            </a:pPr>
            <a:r>
              <a:rPr lang="en-US" sz="2000" dirty="0">
                <a:solidFill>
                  <a:srgbClr val="00529D"/>
                </a:solidFill>
                <a:latin typeface="+mj-lt"/>
              </a:rPr>
              <a:t>↑ time in diverse perennials</a:t>
            </a:r>
          </a:p>
          <a:p>
            <a:pPr marL="274320" indent="-274320">
              <a:spcAft>
                <a:spcPts val="600"/>
              </a:spcAft>
              <a:buFont typeface="Arial" panose="020B0604020202020204" pitchFamily="34" charset="0"/>
              <a:buChar char="•"/>
            </a:pPr>
            <a:r>
              <a:rPr lang="en-US" sz="2000" dirty="0">
                <a:solidFill>
                  <a:srgbClr val="00529D"/>
                </a:solidFill>
                <a:latin typeface="+mj-lt"/>
              </a:rPr>
              <a:t>Thinning to promote open space and plant diversity</a:t>
            </a:r>
          </a:p>
        </p:txBody>
      </p:sp>
      <p:cxnSp>
        <p:nvCxnSpPr>
          <p:cNvPr id="17" name="Straight Connector 16">
            <a:extLst>
              <a:ext uri="{FF2B5EF4-FFF2-40B4-BE49-F238E27FC236}">
                <a16:creationId xmlns:a16="http://schemas.microsoft.com/office/drawing/2014/main" id="{CB9F21CD-A46C-4F3C-B203-994A025AC2B9}"/>
              </a:ext>
            </a:extLst>
          </p:cNvPr>
          <p:cNvCxnSpPr/>
          <p:nvPr/>
        </p:nvCxnSpPr>
        <p:spPr>
          <a:xfrm>
            <a:off x="4363968" y="1043236"/>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2371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715FADEA-56B7-40D7-B685-0660B3CB9D9C}"/>
              </a:ext>
            </a:extLst>
          </p:cNvPr>
          <p:cNvSpPr txBox="1">
            <a:spLocks/>
          </p:cNvSpPr>
          <p:nvPr/>
        </p:nvSpPr>
        <p:spPr>
          <a:xfrm>
            <a:off x="6144672" y="681037"/>
            <a:ext cx="2926080" cy="5852160"/>
          </a:xfrm>
          <a:prstGeom prst="rect">
            <a:avLst/>
          </a:prstGeom>
          <a:ln>
            <a:solidFill>
              <a:schemeClr val="tx2">
                <a:lumMod val="50000"/>
              </a:schemeClr>
            </a:solidFill>
          </a:ln>
          <a:effectLst>
            <a:outerShdw blurRad="63500" sx="102000" sy="102000" algn="ctr" rotWithShape="0">
              <a:prstClr val="black">
                <a:alpha val="40000"/>
              </a:prstClr>
            </a:outerShdw>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endParaRPr lang="en-US" sz="900">
              <a:solidFill>
                <a:srgbClr val="005941"/>
              </a:solidFill>
            </a:endParaRPr>
          </a:p>
          <a:p>
            <a:pPr marL="0" indent="0" algn="ctr">
              <a:buFont typeface="Arial" panose="020B0604020202020204" pitchFamily="34" charset="0"/>
              <a:buNone/>
            </a:pPr>
            <a:r>
              <a:rPr lang="en-US">
                <a:solidFill>
                  <a:srgbClr val="005941"/>
                </a:solidFill>
              </a:rPr>
              <a:t>Cover Crop (340)</a:t>
            </a:r>
          </a:p>
          <a:p>
            <a:pPr marL="0" indent="0" algn="ctr">
              <a:lnSpc>
                <a:spcPct val="100000"/>
              </a:lnSpc>
              <a:spcBef>
                <a:spcPts val="0"/>
              </a:spcBef>
              <a:buFont typeface="Arial" panose="020B0604020202020204" pitchFamily="34" charset="0"/>
              <a:buNone/>
            </a:pPr>
            <a:endParaRPr lang="en-US" sz="800">
              <a:solidFill>
                <a:srgbClr val="005941"/>
              </a:solidFill>
            </a:endParaRPr>
          </a:p>
          <a:p>
            <a:pPr marL="0" indent="0" algn="ctr">
              <a:buFont typeface="Arial" panose="020B0604020202020204" pitchFamily="34" charset="0"/>
              <a:buNone/>
            </a:pPr>
            <a:r>
              <a:rPr lang="en-US"/>
              <a:t>Principles Addressed</a:t>
            </a:r>
          </a:p>
          <a:p>
            <a:pPr marL="822960" lvl="1">
              <a:lnSpc>
                <a:spcPct val="80000"/>
              </a:lnSpc>
              <a:spcBef>
                <a:spcPts val="1800"/>
              </a:spcBef>
              <a:buFont typeface="Wingdings" panose="05000000000000000000" pitchFamily="2" charset="2"/>
              <a:buChar char="q"/>
            </a:pPr>
            <a:r>
              <a:rPr lang="en-US" sz="2800"/>
              <a:t>Disturbance</a:t>
            </a:r>
          </a:p>
          <a:p>
            <a:pPr marL="822960" lvl="1">
              <a:lnSpc>
                <a:spcPct val="80000"/>
              </a:lnSpc>
              <a:spcBef>
                <a:spcPts val="300"/>
              </a:spcBef>
              <a:buFont typeface="Wingdings" panose="05000000000000000000" pitchFamily="2" charset="2"/>
              <a:buChar char="q"/>
            </a:pPr>
            <a:r>
              <a:rPr lang="en-US" sz="2800"/>
              <a:t>Cover</a:t>
            </a:r>
          </a:p>
          <a:p>
            <a:pPr marL="822960" lvl="1">
              <a:lnSpc>
                <a:spcPct val="80000"/>
              </a:lnSpc>
              <a:spcBef>
                <a:spcPts val="300"/>
              </a:spcBef>
              <a:buFont typeface="Wingdings" panose="05000000000000000000" pitchFamily="2" charset="2"/>
              <a:buChar char="q"/>
            </a:pPr>
            <a:r>
              <a:rPr lang="en-US" sz="2800"/>
              <a:t>Diversity</a:t>
            </a:r>
          </a:p>
          <a:p>
            <a:pPr marL="822960" lvl="1">
              <a:lnSpc>
                <a:spcPct val="80000"/>
              </a:lnSpc>
              <a:spcBef>
                <a:spcPts val="300"/>
              </a:spcBef>
              <a:buFont typeface="Wingdings" panose="05000000000000000000" pitchFamily="2" charset="2"/>
              <a:buChar char="q"/>
            </a:pPr>
            <a:r>
              <a:rPr lang="en-US" sz="2800"/>
              <a:t>Roots</a:t>
            </a:r>
            <a:endParaRPr lang="en-US" sz="2800" b="1">
              <a:solidFill>
                <a:srgbClr val="C00000"/>
              </a:solidFill>
              <a:latin typeface="Wingdings" panose="05000000000000000000" pitchFamily="2" charset="2"/>
            </a:endParaRPr>
          </a:p>
          <a:p>
            <a:pPr marL="822960" lvl="1">
              <a:lnSpc>
                <a:spcPct val="80000"/>
              </a:lnSpc>
              <a:spcBef>
                <a:spcPts val="300"/>
              </a:spcBef>
              <a:buFont typeface="Wingdings" panose="05000000000000000000" pitchFamily="2" charset="2"/>
              <a:buChar char="q"/>
            </a:pPr>
            <a:endParaRPr lang="en-US" sz="2800"/>
          </a:p>
          <a:p>
            <a:pPr marL="91440" indent="0">
              <a:spcBef>
                <a:spcPts val="1200"/>
              </a:spcBef>
              <a:buNone/>
            </a:pPr>
            <a:endParaRPr lang="en-US" sz="2000" b="1">
              <a:solidFill>
                <a:srgbClr val="C00000"/>
              </a:solidFill>
              <a:latin typeface="Wingdings" panose="05000000000000000000" pitchFamily="2" charset="2"/>
            </a:endParaRPr>
          </a:p>
          <a:p>
            <a:pPr indent="-137160">
              <a:spcBef>
                <a:spcPts val="1200"/>
              </a:spcBef>
            </a:pPr>
            <a:endParaRPr lang="en-US" sz="2000">
              <a:solidFill>
                <a:schemeClr val="bg2">
                  <a:lumMod val="25000"/>
                </a:schemeClr>
              </a:solidFill>
            </a:endParaRPr>
          </a:p>
          <a:p>
            <a:pPr marL="0" indent="0" algn="ctr">
              <a:spcBef>
                <a:spcPts val="300"/>
              </a:spcBef>
              <a:buFont typeface="Arial" panose="020B0604020202020204" pitchFamily="34" charset="0"/>
              <a:buNone/>
            </a:pPr>
            <a:endParaRPr lang="en-US" sz="2000"/>
          </a:p>
          <a:p>
            <a:pPr marL="0" indent="0" algn="ctr">
              <a:spcBef>
                <a:spcPts val="300"/>
              </a:spcBef>
              <a:buFont typeface="Arial" panose="020B0604020202020204" pitchFamily="34" charset="0"/>
              <a:buNone/>
            </a:pPr>
            <a:endParaRPr lang="en-US" sz="2000"/>
          </a:p>
          <a:p>
            <a:pPr marL="0" indent="0" algn="ctr">
              <a:spcBef>
                <a:spcPts val="0"/>
              </a:spcBef>
              <a:buFont typeface="Arial" panose="020B0604020202020204" pitchFamily="34" charset="0"/>
              <a:buNone/>
            </a:pPr>
            <a:endParaRPr lang="en-US" sz="2000"/>
          </a:p>
          <a:p>
            <a:pPr marL="0" indent="0" algn="ctr">
              <a:spcBef>
                <a:spcPts val="0"/>
              </a:spcBef>
              <a:buFont typeface="Arial" panose="020B0604020202020204" pitchFamily="34" charset="0"/>
              <a:buNone/>
            </a:pPr>
            <a:endParaRPr lang="en-US" sz="2000"/>
          </a:p>
        </p:txBody>
      </p:sp>
      <p:sp>
        <p:nvSpPr>
          <p:cNvPr id="14" name="Content Placeholder 2">
            <a:extLst>
              <a:ext uri="{FF2B5EF4-FFF2-40B4-BE49-F238E27FC236}">
                <a16:creationId xmlns:a16="http://schemas.microsoft.com/office/drawing/2014/main" id="{402A7F1F-080B-497E-BDF6-4CF4CF521D6A}"/>
              </a:ext>
            </a:extLst>
          </p:cNvPr>
          <p:cNvSpPr txBox="1">
            <a:spLocks/>
          </p:cNvSpPr>
          <p:nvPr/>
        </p:nvSpPr>
        <p:spPr>
          <a:xfrm>
            <a:off x="3106621" y="681037"/>
            <a:ext cx="2926080" cy="5852160"/>
          </a:xfrm>
          <a:prstGeom prst="rect">
            <a:avLst/>
          </a:prstGeom>
          <a:ln>
            <a:solidFill>
              <a:schemeClr val="tx2">
                <a:lumMod val="50000"/>
              </a:schemeClr>
            </a:solidFill>
          </a:ln>
          <a:effectLst>
            <a:outerShdw blurRad="63500" sx="102000" sy="102000" algn="ctr" rotWithShape="0">
              <a:prstClr val="black">
                <a:alpha val="40000"/>
              </a:prstClr>
            </a:outerShdw>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solidFill>
                  <a:srgbClr val="005941"/>
                </a:solidFill>
              </a:rPr>
              <a:t>Conservation Cover (327)</a:t>
            </a:r>
          </a:p>
          <a:p>
            <a:pPr marL="0" indent="0" algn="ctr">
              <a:buFont typeface="Arial" panose="020B0604020202020204" pitchFamily="34" charset="0"/>
              <a:buNone/>
            </a:pPr>
            <a:r>
              <a:rPr lang="en-US"/>
              <a:t>Principles Addressed</a:t>
            </a:r>
          </a:p>
          <a:p>
            <a:pPr marL="822960" lvl="1">
              <a:lnSpc>
                <a:spcPct val="80000"/>
              </a:lnSpc>
              <a:spcBef>
                <a:spcPts val="1800"/>
              </a:spcBef>
              <a:buFont typeface="Wingdings" panose="05000000000000000000" pitchFamily="2" charset="2"/>
              <a:buChar char="q"/>
            </a:pPr>
            <a:r>
              <a:rPr lang="en-US" sz="2800"/>
              <a:t>Disturbance</a:t>
            </a:r>
          </a:p>
          <a:p>
            <a:pPr marL="822960" lvl="1">
              <a:lnSpc>
                <a:spcPct val="80000"/>
              </a:lnSpc>
              <a:spcBef>
                <a:spcPts val="300"/>
              </a:spcBef>
              <a:buFont typeface="Wingdings" panose="05000000000000000000" pitchFamily="2" charset="2"/>
              <a:buChar char="q"/>
            </a:pPr>
            <a:r>
              <a:rPr lang="en-US" sz="2800"/>
              <a:t>Cover</a:t>
            </a:r>
          </a:p>
          <a:p>
            <a:pPr marL="822960" lvl="1">
              <a:lnSpc>
                <a:spcPct val="80000"/>
              </a:lnSpc>
              <a:spcBef>
                <a:spcPts val="300"/>
              </a:spcBef>
              <a:buFont typeface="Wingdings" panose="05000000000000000000" pitchFamily="2" charset="2"/>
              <a:buChar char="q"/>
            </a:pPr>
            <a:r>
              <a:rPr lang="en-US" sz="2800"/>
              <a:t>Diversity</a:t>
            </a:r>
          </a:p>
          <a:p>
            <a:pPr marL="822960" lvl="1">
              <a:lnSpc>
                <a:spcPct val="80000"/>
              </a:lnSpc>
              <a:spcBef>
                <a:spcPts val="300"/>
              </a:spcBef>
              <a:buFont typeface="Wingdings" panose="05000000000000000000" pitchFamily="2" charset="2"/>
              <a:buChar char="q"/>
            </a:pPr>
            <a:r>
              <a:rPr lang="en-US" sz="2800"/>
              <a:t>Roots</a:t>
            </a:r>
          </a:p>
          <a:p>
            <a:pPr marL="0" indent="0" algn="ctr">
              <a:spcBef>
                <a:spcPts val="300"/>
              </a:spcBef>
              <a:buFont typeface="Arial" panose="020B0604020202020204" pitchFamily="34" charset="0"/>
              <a:buNone/>
            </a:pPr>
            <a:endParaRPr lang="en-US" sz="2000"/>
          </a:p>
          <a:p>
            <a:pPr marL="0" indent="0" algn="ctr">
              <a:spcBef>
                <a:spcPts val="300"/>
              </a:spcBef>
              <a:buFont typeface="Arial" panose="020B0604020202020204" pitchFamily="34" charset="0"/>
              <a:buNone/>
            </a:pPr>
            <a:endParaRPr lang="en-US" sz="2000"/>
          </a:p>
          <a:p>
            <a:pPr marL="0" indent="0" algn="ctr">
              <a:spcBef>
                <a:spcPts val="0"/>
              </a:spcBef>
              <a:buFont typeface="Arial" panose="020B0604020202020204" pitchFamily="34" charset="0"/>
              <a:buNone/>
            </a:pPr>
            <a:endParaRPr lang="en-US" sz="2000"/>
          </a:p>
          <a:p>
            <a:pPr marL="0" indent="0" algn="ctr">
              <a:spcBef>
                <a:spcPts val="0"/>
              </a:spcBef>
              <a:buFont typeface="Arial" panose="020B0604020202020204" pitchFamily="34" charset="0"/>
              <a:buNone/>
            </a:pPr>
            <a:endParaRPr lang="en-US" sz="2000"/>
          </a:p>
        </p:txBody>
      </p:sp>
      <p:sp>
        <p:nvSpPr>
          <p:cNvPr id="2" name="Title 1">
            <a:extLst>
              <a:ext uri="{FF2B5EF4-FFF2-40B4-BE49-F238E27FC236}">
                <a16:creationId xmlns:a16="http://schemas.microsoft.com/office/drawing/2014/main" id="{713DA3FC-0968-43B9-8F1C-A2BF04ADF638}"/>
              </a:ext>
            </a:extLst>
          </p:cNvPr>
          <p:cNvSpPr>
            <a:spLocks noGrp="1"/>
          </p:cNvSpPr>
          <p:nvPr>
            <p:ph type="title"/>
          </p:nvPr>
        </p:nvSpPr>
        <p:spPr>
          <a:xfrm>
            <a:off x="1087975" y="5946"/>
            <a:ext cx="6719801" cy="675091"/>
          </a:xfrm>
        </p:spPr>
        <p:txBody>
          <a:bodyPr>
            <a:normAutofit fontScale="90000"/>
          </a:bodyPr>
          <a:lstStyle/>
          <a:p>
            <a:r>
              <a:rPr lang="en-US"/>
              <a:t>Core Practice Review</a:t>
            </a:r>
          </a:p>
        </p:txBody>
      </p:sp>
      <p:sp>
        <p:nvSpPr>
          <p:cNvPr id="3" name="Content Placeholder 2">
            <a:extLst>
              <a:ext uri="{FF2B5EF4-FFF2-40B4-BE49-F238E27FC236}">
                <a16:creationId xmlns:a16="http://schemas.microsoft.com/office/drawing/2014/main" id="{D770F56B-4240-43C8-B035-7F05D5ACC87C}"/>
              </a:ext>
            </a:extLst>
          </p:cNvPr>
          <p:cNvSpPr>
            <a:spLocks noGrp="1"/>
          </p:cNvSpPr>
          <p:nvPr>
            <p:ph sz="half" idx="1"/>
          </p:nvPr>
        </p:nvSpPr>
        <p:spPr>
          <a:xfrm>
            <a:off x="73250" y="681037"/>
            <a:ext cx="2926080" cy="5852160"/>
          </a:xfrm>
          <a:ln>
            <a:solidFill>
              <a:schemeClr val="tx2">
                <a:lumMod val="50000"/>
              </a:schemeClr>
            </a:solidFill>
          </a:ln>
          <a:effectLst>
            <a:outerShdw blurRad="63500" sx="102000" sy="102000" algn="ctr" rotWithShape="0">
              <a:prstClr val="black">
                <a:alpha val="40000"/>
              </a:prstClr>
            </a:outerShdw>
          </a:effectLst>
        </p:spPr>
        <p:txBody>
          <a:bodyPr>
            <a:normAutofit/>
          </a:bodyPr>
          <a:lstStyle/>
          <a:p>
            <a:pPr marL="0" indent="0" algn="ctr">
              <a:buNone/>
            </a:pPr>
            <a:r>
              <a:rPr lang="en-US">
                <a:solidFill>
                  <a:srgbClr val="005941"/>
                </a:solidFill>
              </a:rPr>
              <a:t>Cons. Crop Rotation (328)</a:t>
            </a:r>
          </a:p>
          <a:p>
            <a:pPr marL="0" indent="0" algn="ctr">
              <a:buNone/>
            </a:pPr>
            <a:r>
              <a:rPr lang="en-US"/>
              <a:t>Principles Addressed</a:t>
            </a:r>
          </a:p>
          <a:p>
            <a:pPr marL="822960" lvl="1">
              <a:lnSpc>
                <a:spcPct val="80000"/>
              </a:lnSpc>
              <a:spcBef>
                <a:spcPts val="1800"/>
              </a:spcBef>
              <a:buFont typeface="Wingdings" panose="05000000000000000000" pitchFamily="2" charset="2"/>
              <a:buChar char="q"/>
            </a:pPr>
            <a:r>
              <a:rPr lang="en-US" sz="2800"/>
              <a:t>Disturbance</a:t>
            </a:r>
          </a:p>
          <a:p>
            <a:pPr marL="822960" lvl="1">
              <a:lnSpc>
                <a:spcPct val="80000"/>
              </a:lnSpc>
              <a:spcBef>
                <a:spcPts val="300"/>
              </a:spcBef>
              <a:buFont typeface="Wingdings" panose="05000000000000000000" pitchFamily="2" charset="2"/>
              <a:buChar char="q"/>
            </a:pPr>
            <a:r>
              <a:rPr lang="en-US" sz="2800"/>
              <a:t>Cover</a:t>
            </a:r>
          </a:p>
          <a:p>
            <a:pPr marL="822960" lvl="1">
              <a:lnSpc>
                <a:spcPct val="80000"/>
              </a:lnSpc>
              <a:spcBef>
                <a:spcPts val="300"/>
              </a:spcBef>
              <a:buFont typeface="Wingdings" panose="05000000000000000000" pitchFamily="2" charset="2"/>
              <a:buChar char="q"/>
            </a:pPr>
            <a:r>
              <a:rPr lang="en-US" sz="2800"/>
              <a:t>Diversity</a:t>
            </a:r>
          </a:p>
          <a:p>
            <a:pPr marL="822960" lvl="1">
              <a:lnSpc>
                <a:spcPct val="80000"/>
              </a:lnSpc>
              <a:spcBef>
                <a:spcPts val="300"/>
              </a:spcBef>
              <a:buFont typeface="Wingdings" panose="05000000000000000000" pitchFamily="2" charset="2"/>
              <a:buChar char="q"/>
            </a:pPr>
            <a:r>
              <a:rPr lang="en-US" sz="2800"/>
              <a:t>Roots</a:t>
            </a:r>
            <a:endParaRPr lang="en-US" sz="2800" b="1">
              <a:solidFill>
                <a:srgbClr val="C00000"/>
              </a:solidFill>
              <a:latin typeface="Wingdings" panose="05000000000000000000" pitchFamily="2" charset="2"/>
            </a:endParaRPr>
          </a:p>
          <a:p>
            <a:pPr marL="822960" lvl="1">
              <a:lnSpc>
                <a:spcPct val="80000"/>
              </a:lnSpc>
              <a:spcBef>
                <a:spcPts val="300"/>
              </a:spcBef>
              <a:buFont typeface="Wingdings" panose="05000000000000000000" pitchFamily="2" charset="2"/>
              <a:buChar char="q"/>
            </a:pPr>
            <a:endParaRPr lang="en-US" sz="2800"/>
          </a:p>
          <a:p>
            <a:pPr marL="0" indent="0" algn="ctr">
              <a:spcBef>
                <a:spcPts val="300"/>
              </a:spcBef>
              <a:buNone/>
            </a:pPr>
            <a:endParaRPr lang="en-US"/>
          </a:p>
          <a:p>
            <a:pPr marL="0" indent="0" algn="ctr">
              <a:spcBef>
                <a:spcPts val="300"/>
              </a:spcBef>
              <a:buNone/>
            </a:pPr>
            <a:endParaRPr lang="en-US" sz="2000"/>
          </a:p>
          <a:p>
            <a:pPr marL="0" indent="0" algn="ctr">
              <a:spcBef>
                <a:spcPts val="0"/>
              </a:spcBef>
              <a:buNone/>
            </a:pPr>
            <a:endParaRPr lang="en-US" sz="2000" b="1">
              <a:solidFill>
                <a:srgbClr val="C00000"/>
              </a:solidFill>
              <a:latin typeface="Wingdings" panose="05000000000000000000" pitchFamily="2" charset="2"/>
            </a:endParaRPr>
          </a:p>
          <a:p>
            <a:pPr marL="0" indent="0" algn="ctr">
              <a:spcBef>
                <a:spcPts val="0"/>
              </a:spcBef>
              <a:buNone/>
            </a:pPr>
            <a:endParaRPr lang="en-US" sz="2000"/>
          </a:p>
          <a:p>
            <a:pPr marL="0" indent="0" algn="ctr">
              <a:spcBef>
                <a:spcPts val="0"/>
              </a:spcBef>
              <a:buNone/>
            </a:pPr>
            <a:endParaRPr lang="en-US" sz="2000"/>
          </a:p>
        </p:txBody>
      </p:sp>
      <p:sp>
        <p:nvSpPr>
          <p:cNvPr id="5" name="Footer Placeholder 4">
            <a:extLst>
              <a:ext uri="{FF2B5EF4-FFF2-40B4-BE49-F238E27FC236}">
                <a16:creationId xmlns:a16="http://schemas.microsoft.com/office/drawing/2014/main" id="{A4D00E7D-56CF-4A9C-A0A4-87A1EE9F45A5}"/>
              </a:ext>
            </a:extLst>
          </p:cNvPr>
          <p:cNvSpPr>
            <a:spLocks noGrp="1"/>
          </p:cNvSpPr>
          <p:nvPr>
            <p:ph type="ftr" sz="quarter" idx="11"/>
          </p:nvPr>
        </p:nvSpPr>
        <p:spPr/>
        <p:txBody>
          <a:bodyPr/>
          <a:lstStyle/>
          <a:p>
            <a:r>
              <a:rPr lang="en-US"/>
              <a:t>NRCS | SHD | Soil Health Principles | v2.3</a:t>
            </a:r>
          </a:p>
        </p:txBody>
      </p:sp>
      <p:cxnSp>
        <p:nvCxnSpPr>
          <p:cNvPr id="9" name="Straight Connector 8">
            <a:extLst>
              <a:ext uri="{FF2B5EF4-FFF2-40B4-BE49-F238E27FC236}">
                <a16:creationId xmlns:a16="http://schemas.microsoft.com/office/drawing/2014/main" id="{695955A4-27F3-416F-A7C7-B7F428858B96}"/>
              </a:ext>
            </a:extLst>
          </p:cNvPr>
          <p:cNvCxnSpPr>
            <a:cxnSpLocks/>
          </p:cNvCxnSpPr>
          <p:nvPr/>
        </p:nvCxnSpPr>
        <p:spPr>
          <a:xfrm>
            <a:off x="600211" y="2470315"/>
            <a:ext cx="1959246"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2358B90-B5CF-4697-8B84-7DA5858F7294}"/>
              </a:ext>
            </a:extLst>
          </p:cNvPr>
          <p:cNvCxnSpPr>
            <a:cxnSpLocks/>
          </p:cNvCxnSpPr>
          <p:nvPr/>
        </p:nvCxnSpPr>
        <p:spPr>
          <a:xfrm>
            <a:off x="6686276" y="2502974"/>
            <a:ext cx="1959246"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62F8E6B-43A4-4765-B3A1-47DC231831A4}"/>
              </a:ext>
            </a:extLst>
          </p:cNvPr>
          <p:cNvCxnSpPr>
            <a:cxnSpLocks/>
          </p:cNvCxnSpPr>
          <p:nvPr/>
        </p:nvCxnSpPr>
        <p:spPr>
          <a:xfrm>
            <a:off x="3633582" y="2470313"/>
            <a:ext cx="1959246"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2A4CE95-1FB7-43EA-BD13-1B2F34E5BA23}"/>
              </a:ext>
            </a:extLst>
          </p:cNvPr>
          <p:cNvSpPr txBox="1"/>
          <p:nvPr/>
        </p:nvSpPr>
        <p:spPr>
          <a:xfrm>
            <a:off x="6753404" y="2529054"/>
            <a:ext cx="743224" cy="461665"/>
          </a:xfrm>
          <a:prstGeom prst="rect">
            <a:avLst/>
          </a:prstGeom>
          <a:noFill/>
        </p:spPr>
        <p:txBody>
          <a:bodyPr wrap="square" rtlCol="0">
            <a:spAutoFit/>
          </a:bodyPr>
          <a:lstStyle/>
          <a:p>
            <a:endParaRPr lang="en-US" sz="2400" b="1">
              <a:solidFill>
                <a:srgbClr val="C00000"/>
              </a:solidFill>
              <a:latin typeface="Wingdings" panose="05000000000000000000" pitchFamily="2" charset="2"/>
            </a:endParaRPr>
          </a:p>
        </p:txBody>
      </p:sp>
      <p:pic>
        <p:nvPicPr>
          <p:cNvPr id="6" name="Picture 5">
            <a:extLst>
              <a:ext uri="{FF2B5EF4-FFF2-40B4-BE49-F238E27FC236}">
                <a16:creationId xmlns:a16="http://schemas.microsoft.com/office/drawing/2014/main" id="{47F77A6D-A514-4F87-BBA9-1290C1010CEB}"/>
              </a:ext>
            </a:extLst>
          </p:cNvPr>
          <p:cNvPicPr>
            <a:picLocks noChangeAspect="1"/>
          </p:cNvPicPr>
          <p:nvPr/>
        </p:nvPicPr>
        <p:blipFill>
          <a:blip r:embed="rId3"/>
          <a:stretch>
            <a:fillRect/>
          </a:stretch>
        </p:blipFill>
        <p:spPr>
          <a:xfrm>
            <a:off x="3276751" y="4371521"/>
            <a:ext cx="2701618" cy="2006916"/>
          </a:xfrm>
          <a:prstGeom prst="rect">
            <a:avLst/>
          </a:prstGeom>
        </p:spPr>
      </p:pic>
      <p:pic>
        <p:nvPicPr>
          <p:cNvPr id="10" name="Picture 9">
            <a:extLst>
              <a:ext uri="{FF2B5EF4-FFF2-40B4-BE49-F238E27FC236}">
                <a16:creationId xmlns:a16="http://schemas.microsoft.com/office/drawing/2014/main" id="{5EF50924-44EF-437F-9E55-CA2086E32BB9}"/>
              </a:ext>
            </a:extLst>
          </p:cNvPr>
          <p:cNvPicPr>
            <a:picLocks noChangeAspect="1"/>
          </p:cNvPicPr>
          <p:nvPr/>
        </p:nvPicPr>
        <p:blipFill>
          <a:blip r:embed="rId4"/>
          <a:stretch>
            <a:fillRect/>
          </a:stretch>
        </p:blipFill>
        <p:spPr>
          <a:xfrm>
            <a:off x="6339840" y="4412740"/>
            <a:ext cx="2629207" cy="1977121"/>
          </a:xfrm>
          <a:prstGeom prst="rect">
            <a:avLst/>
          </a:prstGeom>
        </p:spPr>
      </p:pic>
      <p:pic>
        <p:nvPicPr>
          <p:cNvPr id="13" name="Picture 12">
            <a:extLst>
              <a:ext uri="{FF2B5EF4-FFF2-40B4-BE49-F238E27FC236}">
                <a16:creationId xmlns:a16="http://schemas.microsoft.com/office/drawing/2014/main" id="{6F9E48BC-E621-43DC-984B-59ACF8AB8962}"/>
              </a:ext>
            </a:extLst>
          </p:cNvPr>
          <p:cNvPicPr>
            <a:picLocks noChangeAspect="1"/>
          </p:cNvPicPr>
          <p:nvPr/>
        </p:nvPicPr>
        <p:blipFill>
          <a:blip r:embed="rId5"/>
          <a:stretch>
            <a:fillRect/>
          </a:stretch>
        </p:blipFill>
        <p:spPr>
          <a:xfrm>
            <a:off x="738768" y="4182391"/>
            <a:ext cx="1410806" cy="2139337"/>
          </a:xfrm>
          <a:prstGeom prst="rect">
            <a:avLst/>
          </a:prstGeom>
        </p:spPr>
      </p:pic>
      <p:sp>
        <p:nvSpPr>
          <p:cNvPr id="16" name="TextBox 15">
            <a:extLst>
              <a:ext uri="{FF2B5EF4-FFF2-40B4-BE49-F238E27FC236}">
                <a16:creationId xmlns:a16="http://schemas.microsoft.com/office/drawing/2014/main" id="{891227DE-6D42-4634-84A1-A839CE066A13}"/>
              </a:ext>
            </a:extLst>
          </p:cNvPr>
          <p:cNvSpPr txBox="1"/>
          <p:nvPr/>
        </p:nvSpPr>
        <p:spPr>
          <a:xfrm>
            <a:off x="181759" y="6274257"/>
            <a:ext cx="2796150" cy="276999"/>
          </a:xfrm>
          <a:prstGeom prst="rect">
            <a:avLst/>
          </a:prstGeom>
          <a:noFill/>
        </p:spPr>
        <p:txBody>
          <a:bodyPr wrap="square" rtlCol="0">
            <a:spAutoFit/>
          </a:bodyPr>
          <a:lstStyle/>
          <a:p>
            <a:r>
              <a:rPr lang="en-US" sz="1200"/>
              <a:t>Flax / Chickpeas added to wheat rotation</a:t>
            </a:r>
          </a:p>
        </p:txBody>
      </p:sp>
      <p:grpSp>
        <p:nvGrpSpPr>
          <p:cNvPr id="44" name="Group 43">
            <a:extLst>
              <a:ext uri="{FF2B5EF4-FFF2-40B4-BE49-F238E27FC236}">
                <a16:creationId xmlns:a16="http://schemas.microsoft.com/office/drawing/2014/main" id="{4A582C30-4246-4F6E-8CC1-E25B98E7C59E}"/>
              </a:ext>
            </a:extLst>
          </p:cNvPr>
          <p:cNvGrpSpPr/>
          <p:nvPr/>
        </p:nvGrpSpPr>
        <p:grpSpPr>
          <a:xfrm>
            <a:off x="676908" y="2928791"/>
            <a:ext cx="354451" cy="1221724"/>
            <a:chOff x="676908" y="2928791"/>
            <a:chExt cx="354451" cy="1221724"/>
          </a:xfrm>
        </p:grpSpPr>
        <p:sp>
          <p:nvSpPr>
            <p:cNvPr id="31" name="TextBox 30">
              <a:extLst>
                <a:ext uri="{FF2B5EF4-FFF2-40B4-BE49-F238E27FC236}">
                  <a16:creationId xmlns:a16="http://schemas.microsoft.com/office/drawing/2014/main" id="{51080B7C-90AE-4766-89E5-AA24686A5436}"/>
                </a:ext>
              </a:extLst>
            </p:cNvPr>
            <p:cNvSpPr txBox="1"/>
            <p:nvPr/>
          </p:nvSpPr>
          <p:spPr>
            <a:xfrm>
              <a:off x="676908" y="3299671"/>
              <a:ext cx="344926"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32" name="TextBox 31">
              <a:extLst>
                <a:ext uri="{FF2B5EF4-FFF2-40B4-BE49-F238E27FC236}">
                  <a16:creationId xmlns:a16="http://schemas.microsoft.com/office/drawing/2014/main" id="{2110337F-38F6-4B77-B9A7-5476A3D70258}"/>
                </a:ext>
              </a:extLst>
            </p:cNvPr>
            <p:cNvSpPr txBox="1"/>
            <p:nvPr/>
          </p:nvSpPr>
          <p:spPr>
            <a:xfrm>
              <a:off x="679409" y="3688850"/>
              <a:ext cx="351950"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33" name="TextBox 32">
              <a:extLst>
                <a:ext uri="{FF2B5EF4-FFF2-40B4-BE49-F238E27FC236}">
                  <a16:creationId xmlns:a16="http://schemas.microsoft.com/office/drawing/2014/main" id="{C69D1E86-4890-4B15-AED7-7D09ED4D915C}"/>
                </a:ext>
              </a:extLst>
            </p:cNvPr>
            <p:cNvSpPr txBox="1"/>
            <p:nvPr/>
          </p:nvSpPr>
          <p:spPr>
            <a:xfrm>
              <a:off x="681044" y="2928791"/>
              <a:ext cx="344926"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grpSp>
      <p:grpSp>
        <p:nvGrpSpPr>
          <p:cNvPr id="43" name="Group 42">
            <a:extLst>
              <a:ext uri="{FF2B5EF4-FFF2-40B4-BE49-F238E27FC236}">
                <a16:creationId xmlns:a16="http://schemas.microsoft.com/office/drawing/2014/main" id="{1BB4A021-BF6A-40DD-87D7-10026F65D244}"/>
              </a:ext>
            </a:extLst>
          </p:cNvPr>
          <p:cNvGrpSpPr/>
          <p:nvPr/>
        </p:nvGrpSpPr>
        <p:grpSpPr>
          <a:xfrm>
            <a:off x="3707011" y="2546773"/>
            <a:ext cx="401422" cy="1611677"/>
            <a:chOff x="3707011" y="2546773"/>
            <a:chExt cx="401422" cy="1611677"/>
          </a:xfrm>
        </p:grpSpPr>
        <p:sp>
          <p:nvSpPr>
            <p:cNvPr id="35" name="TextBox 34">
              <a:extLst>
                <a:ext uri="{FF2B5EF4-FFF2-40B4-BE49-F238E27FC236}">
                  <a16:creationId xmlns:a16="http://schemas.microsoft.com/office/drawing/2014/main" id="{D80F62CC-44D5-4814-A841-8735B53CD5AF}"/>
                </a:ext>
              </a:extLst>
            </p:cNvPr>
            <p:cNvSpPr txBox="1"/>
            <p:nvPr/>
          </p:nvSpPr>
          <p:spPr>
            <a:xfrm>
              <a:off x="3711793" y="2940482"/>
              <a:ext cx="395478"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36" name="TextBox 35">
              <a:extLst>
                <a:ext uri="{FF2B5EF4-FFF2-40B4-BE49-F238E27FC236}">
                  <a16:creationId xmlns:a16="http://schemas.microsoft.com/office/drawing/2014/main" id="{9743B4B7-BB1D-4C67-A0E4-4D3D03B5A773}"/>
                </a:ext>
              </a:extLst>
            </p:cNvPr>
            <p:cNvSpPr txBox="1"/>
            <p:nvPr/>
          </p:nvSpPr>
          <p:spPr>
            <a:xfrm>
              <a:off x="3707011" y="2546773"/>
              <a:ext cx="395497"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37" name="TextBox 36">
              <a:extLst>
                <a:ext uri="{FF2B5EF4-FFF2-40B4-BE49-F238E27FC236}">
                  <a16:creationId xmlns:a16="http://schemas.microsoft.com/office/drawing/2014/main" id="{6323C00F-51DC-485B-923C-0356193AA13C}"/>
                </a:ext>
              </a:extLst>
            </p:cNvPr>
            <p:cNvSpPr txBox="1"/>
            <p:nvPr/>
          </p:nvSpPr>
          <p:spPr>
            <a:xfrm>
              <a:off x="3712974" y="3696785"/>
              <a:ext cx="395459"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38" name="TextBox 37">
              <a:extLst>
                <a:ext uri="{FF2B5EF4-FFF2-40B4-BE49-F238E27FC236}">
                  <a16:creationId xmlns:a16="http://schemas.microsoft.com/office/drawing/2014/main" id="{5E1853E0-77AA-4CCA-B3FF-77BC05E98D28}"/>
                </a:ext>
              </a:extLst>
            </p:cNvPr>
            <p:cNvSpPr txBox="1"/>
            <p:nvPr/>
          </p:nvSpPr>
          <p:spPr>
            <a:xfrm>
              <a:off x="3712955" y="3311102"/>
              <a:ext cx="395478"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grpSp>
      <p:grpSp>
        <p:nvGrpSpPr>
          <p:cNvPr id="45" name="Group 44">
            <a:extLst>
              <a:ext uri="{FF2B5EF4-FFF2-40B4-BE49-F238E27FC236}">
                <a16:creationId xmlns:a16="http://schemas.microsoft.com/office/drawing/2014/main" id="{CD76470F-6806-45F3-9EBF-6D9BA0C7408A}"/>
              </a:ext>
            </a:extLst>
          </p:cNvPr>
          <p:cNvGrpSpPr/>
          <p:nvPr/>
        </p:nvGrpSpPr>
        <p:grpSpPr>
          <a:xfrm>
            <a:off x="6753404" y="2925856"/>
            <a:ext cx="359778" cy="1224659"/>
            <a:chOff x="6753404" y="2925856"/>
            <a:chExt cx="359778" cy="1224659"/>
          </a:xfrm>
        </p:grpSpPr>
        <p:sp>
          <p:nvSpPr>
            <p:cNvPr id="40" name="TextBox 39">
              <a:extLst>
                <a:ext uri="{FF2B5EF4-FFF2-40B4-BE49-F238E27FC236}">
                  <a16:creationId xmlns:a16="http://schemas.microsoft.com/office/drawing/2014/main" id="{59655234-BC8B-40BC-9D7A-A4A802A803C9}"/>
                </a:ext>
              </a:extLst>
            </p:cNvPr>
            <p:cNvSpPr txBox="1"/>
            <p:nvPr/>
          </p:nvSpPr>
          <p:spPr>
            <a:xfrm>
              <a:off x="6753404" y="3688850"/>
              <a:ext cx="359778"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41" name="TextBox 40">
              <a:extLst>
                <a:ext uri="{FF2B5EF4-FFF2-40B4-BE49-F238E27FC236}">
                  <a16:creationId xmlns:a16="http://schemas.microsoft.com/office/drawing/2014/main" id="{E09DCCA2-FBD0-4E14-81AA-F63F04ADEB7B}"/>
                </a:ext>
              </a:extLst>
            </p:cNvPr>
            <p:cNvSpPr txBox="1"/>
            <p:nvPr/>
          </p:nvSpPr>
          <p:spPr>
            <a:xfrm>
              <a:off x="6753404" y="3311101"/>
              <a:ext cx="359778"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42" name="TextBox 41">
              <a:extLst>
                <a:ext uri="{FF2B5EF4-FFF2-40B4-BE49-F238E27FC236}">
                  <a16:creationId xmlns:a16="http://schemas.microsoft.com/office/drawing/2014/main" id="{C7E53A5C-F0FB-4DDF-AC5D-1E785F3A5AF8}"/>
                </a:ext>
              </a:extLst>
            </p:cNvPr>
            <p:cNvSpPr txBox="1"/>
            <p:nvPr/>
          </p:nvSpPr>
          <p:spPr>
            <a:xfrm>
              <a:off x="6753404" y="2925856"/>
              <a:ext cx="359778"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grpSp>
      <p:sp>
        <p:nvSpPr>
          <p:cNvPr id="4" name="TextBox 3">
            <a:extLst>
              <a:ext uri="{FF2B5EF4-FFF2-40B4-BE49-F238E27FC236}">
                <a16:creationId xmlns:a16="http://schemas.microsoft.com/office/drawing/2014/main" id="{393CAA91-5CB0-7923-0A64-392B5F12C133}"/>
              </a:ext>
            </a:extLst>
          </p:cNvPr>
          <p:cNvSpPr txBox="1"/>
          <p:nvPr/>
        </p:nvSpPr>
        <p:spPr>
          <a:xfrm>
            <a:off x="-4644571" y="798286"/>
            <a:ext cx="3143697" cy="646331"/>
          </a:xfrm>
          <a:prstGeom prst="rect">
            <a:avLst/>
          </a:prstGeom>
          <a:noFill/>
        </p:spPr>
        <p:txBody>
          <a:bodyPr wrap="square" rtlCol="0">
            <a:spAutoFit/>
          </a:bodyPr>
          <a:lstStyle/>
          <a:p>
            <a:r>
              <a:rPr lang="en-US" dirty="0">
                <a:highlight>
                  <a:srgbClr val="FFFF00"/>
                </a:highlight>
              </a:rPr>
              <a:t>Put in photos for urban agriculture</a:t>
            </a:r>
          </a:p>
        </p:txBody>
      </p:sp>
      <p:pic>
        <p:nvPicPr>
          <p:cNvPr id="7" name="Picture 6" descr="A picture containing bench, outdoor, wooden, green&#10;&#10;Description automatically generated">
            <a:extLst>
              <a:ext uri="{FF2B5EF4-FFF2-40B4-BE49-F238E27FC236}">
                <a16:creationId xmlns:a16="http://schemas.microsoft.com/office/drawing/2014/main" id="{2A0BDC94-246E-85CB-3355-441240654752}"/>
              </a:ext>
            </a:extLst>
          </p:cNvPr>
          <p:cNvPicPr>
            <a:picLocks noChangeAspect="1"/>
          </p:cNvPicPr>
          <p:nvPr/>
        </p:nvPicPr>
        <p:blipFill>
          <a:blip r:embed="rId6"/>
          <a:stretch>
            <a:fillRect/>
          </a:stretch>
        </p:blipFill>
        <p:spPr>
          <a:xfrm>
            <a:off x="10899422" y="1132575"/>
            <a:ext cx="2077734" cy="2740797"/>
          </a:xfrm>
          <a:prstGeom prst="rect">
            <a:avLst/>
          </a:prstGeom>
        </p:spPr>
      </p:pic>
      <p:pic>
        <p:nvPicPr>
          <p:cNvPr id="8" name="Picture 7">
            <a:extLst>
              <a:ext uri="{FF2B5EF4-FFF2-40B4-BE49-F238E27FC236}">
                <a16:creationId xmlns:a16="http://schemas.microsoft.com/office/drawing/2014/main" id="{D4D4164D-262B-3E77-C7A9-3F43FE077DC8}"/>
              </a:ext>
            </a:extLst>
          </p:cNvPr>
          <p:cNvPicPr>
            <a:picLocks noChangeAspect="1"/>
          </p:cNvPicPr>
          <p:nvPr/>
        </p:nvPicPr>
        <p:blipFill>
          <a:blip r:embed="rId7"/>
          <a:stretch>
            <a:fillRect/>
          </a:stretch>
        </p:blipFill>
        <p:spPr>
          <a:xfrm>
            <a:off x="-5276490" y="7026289"/>
            <a:ext cx="4730151" cy="2495762"/>
          </a:xfrm>
          <a:prstGeom prst="rect">
            <a:avLst/>
          </a:prstGeom>
        </p:spPr>
      </p:pic>
      <p:pic>
        <p:nvPicPr>
          <p:cNvPr id="18" name="Picture 17">
            <a:extLst>
              <a:ext uri="{FF2B5EF4-FFF2-40B4-BE49-F238E27FC236}">
                <a16:creationId xmlns:a16="http://schemas.microsoft.com/office/drawing/2014/main" id="{9DAAC8A4-2DE2-0A29-B410-F49E5DE223C2}"/>
              </a:ext>
            </a:extLst>
          </p:cNvPr>
          <p:cNvPicPr>
            <a:picLocks noChangeAspect="1"/>
          </p:cNvPicPr>
          <p:nvPr/>
        </p:nvPicPr>
        <p:blipFill>
          <a:blip r:embed="rId8"/>
          <a:stretch>
            <a:fillRect/>
          </a:stretch>
        </p:blipFill>
        <p:spPr>
          <a:xfrm>
            <a:off x="-4959213" y="3223742"/>
            <a:ext cx="3147393" cy="2390318"/>
          </a:xfrm>
          <a:prstGeom prst="rect">
            <a:avLst/>
          </a:prstGeom>
        </p:spPr>
      </p:pic>
    </p:spTree>
    <p:extLst>
      <p:ext uri="{BB962C8B-B14F-4D97-AF65-F5344CB8AC3E}">
        <p14:creationId xmlns:p14="http://schemas.microsoft.com/office/powerpoint/2010/main" val="2890742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33FEDCE-91DC-4AA8-A3E0-6775D9013D90}"/>
              </a:ext>
            </a:extLst>
          </p:cNvPr>
          <p:cNvSpPr>
            <a:spLocks noGrp="1"/>
          </p:cNvSpPr>
          <p:nvPr>
            <p:ph type="ftr" sz="quarter" idx="11"/>
          </p:nvPr>
        </p:nvSpPr>
        <p:spPr/>
        <p:txBody>
          <a:bodyPr/>
          <a:lstStyle/>
          <a:p>
            <a:r>
              <a:rPr lang="en-US"/>
              <a:t>NRCS | SHD | Soil Health Principles | v2.3</a:t>
            </a:r>
          </a:p>
        </p:txBody>
      </p:sp>
      <p:sp>
        <p:nvSpPr>
          <p:cNvPr id="6" name="Content Placeholder 2">
            <a:extLst>
              <a:ext uri="{FF2B5EF4-FFF2-40B4-BE49-F238E27FC236}">
                <a16:creationId xmlns:a16="http://schemas.microsoft.com/office/drawing/2014/main" id="{FE06FEAC-00FD-4DF7-9AE7-527006ABD7C4}"/>
              </a:ext>
            </a:extLst>
          </p:cNvPr>
          <p:cNvSpPr txBox="1">
            <a:spLocks/>
          </p:cNvSpPr>
          <p:nvPr/>
        </p:nvSpPr>
        <p:spPr>
          <a:xfrm>
            <a:off x="6144672" y="681037"/>
            <a:ext cx="2926080" cy="5852160"/>
          </a:xfrm>
          <a:prstGeom prst="rect">
            <a:avLst/>
          </a:prstGeom>
          <a:ln>
            <a:solidFill>
              <a:schemeClr val="tx2">
                <a:lumMod val="50000"/>
              </a:schemeClr>
            </a:solidFill>
          </a:ln>
          <a:effectLst>
            <a:outerShdw blurRad="63500" sx="102000" sy="102000" algn="ctr" rotWithShape="0">
              <a:prstClr val="black">
                <a:alpha val="40000"/>
              </a:prstClr>
            </a:outerShdw>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solidFill>
                  <a:srgbClr val="005941"/>
                </a:solidFill>
              </a:rPr>
              <a:t>Nutrient Management (590)</a:t>
            </a:r>
            <a:endParaRPr lang="en-US" sz="800" dirty="0">
              <a:solidFill>
                <a:srgbClr val="005941"/>
              </a:solidFill>
            </a:endParaRPr>
          </a:p>
          <a:p>
            <a:pPr marL="0" indent="0" algn="ctr">
              <a:spcAft>
                <a:spcPts val="1200"/>
              </a:spcAft>
              <a:buFont typeface="Arial" panose="020B0604020202020204" pitchFamily="34" charset="0"/>
              <a:buNone/>
            </a:pPr>
            <a:r>
              <a:rPr lang="en-US" dirty="0"/>
              <a:t>Principles Addressed</a:t>
            </a:r>
          </a:p>
          <a:p>
            <a:pPr marL="822960" lvl="1">
              <a:lnSpc>
                <a:spcPct val="80000"/>
              </a:lnSpc>
              <a:spcBef>
                <a:spcPts val="1800"/>
              </a:spcBef>
              <a:buFont typeface="Wingdings" panose="05000000000000000000" pitchFamily="2" charset="2"/>
              <a:buChar char="q"/>
            </a:pPr>
            <a:r>
              <a:rPr lang="en-US" sz="2800" dirty="0"/>
              <a:t>Disturbance</a:t>
            </a:r>
          </a:p>
          <a:p>
            <a:pPr marL="822960" lvl="1">
              <a:lnSpc>
                <a:spcPct val="80000"/>
              </a:lnSpc>
              <a:spcBef>
                <a:spcPts val="300"/>
              </a:spcBef>
              <a:buFont typeface="Wingdings" panose="05000000000000000000" pitchFamily="2" charset="2"/>
              <a:buChar char="q"/>
            </a:pPr>
            <a:r>
              <a:rPr lang="en-US" sz="2800" dirty="0"/>
              <a:t>Cover</a:t>
            </a:r>
          </a:p>
          <a:p>
            <a:pPr marL="822960" lvl="1">
              <a:lnSpc>
                <a:spcPct val="80000"/>
              </a:lnSpc>
              <a:spcBef>
                <a:spcPts val="300"/>
              </a:spcBef>
              <a:buFont typeface="Wingdings" panose="05000000000000000000" pitchFamily="2" charset="2"/>
              <a:buChar char="q"/>
            </a:pPr>
            <a:r>
              <a:rPr lang="en-US" sz="2800" dirty="0"/>
              <a:t>Diversity</a:t>
            </a:r>
          </a:p>
          <a:p>
            <a:pPr marL="822960" lvl="1">
              <a:lnSpc>
                <a:spcPct val="80000"/>
              </a:lnSpc>
              <a:spcBef>
                <a:spcPts val="300"/>
              </a:spcBef>
              <a:buFont typeface="Wingdings" panose="05000000000000000000" pitchFamily="2" charset="2"/>
              <a:buChar char="q"/>
            </a:pPr>
            <a:r>
              <a:rPr lang="en-US" sz="2800" dirty="0"/>
              <a:t>Roots</a:t>
            </a:r>
          </a:p>
          <a:p>
            <a:pPr indent="-137160">
              <a:spcBef>
                <a:spcPts val="1200"/>
              </a:spcBef>
            </a:pPr>
            <a:endParaRPr lang="en-US" sz="2000" dirty="0">
              <a:solidFill>
                <a:schemeClr val="bg2">
                  <a:lumMod val="25000"/>
                </a:schemeClr>
              </a:solidFill>
            </a:endParaRPr>
          </a:p>
          <a:p>
            <a:pPr marL="0" indent="0" algn="ctr">
              <a:spcBef>
                <a:spcPts val="300"/>
              </a:spcBef>
              <a:buFont typeface="Arial" panose="020B0604020202020204" pitchFamily="34" charset="0"/>
              <a:buNone/>
            </a:pPr>
            <a:endParaRPr lang="en-US" sz="2000" dirty="0"/>
          </a:p>
          <a:p>
            <a:pPr marL="0" indent="0" algn="ctr">
              <a:spcBef>
                <a:spcPts val="300"/>
              </a:spcBef>
              <a:buFont typeface="Arial" panose="020B0604020202020204" pitchFamily="34" charset="0"/>
              <a:buNone/>
            </a:pPr>
            <a:endParaRPr lang="en-US" sz="2000" dirty="0"/>
          </a:p>
          <a:p>
            <a:pPr marL="0" indent="0" algn="ctr">
              <a:spcBef>
                <a:spcPts val="0"/>
              </a:spcBef>
              <a:buFont typeface="Arial" panose="020B0604020202020204" pitchFamily="34" charset="0"/>
              <a:buNone/>
            </a:pPr>
            <a:endParaRPr lang="en-US" sz="2000" dirty="0"/>
          </a:p>
          <a:p>
            <a:pPr marL="0" indent="0" algn="ctr">
              <a:spcBef>
                <a:spcPts val="0"/>
              </a:spcBef>
              <a:buFont typeface="Arial" panose="020B0604020202020204" pitchFamily="34" charset="0"/>
              <a:buNone/>
            </a:pPr>
            <a:endParaRPr lang="en-US" sz="2000" dirty="0"/>
          </a:p>
        </p:txBody>
      </p:sp>
      <p:sp>
        <p:nvSpPr>
          <p:cNvPr id="7" name="Content Placeholder 2">
            <a:extLst>
              <a:ext uri="{FF2B5EF4-FFF2-40B4-BE49-F238E27FC236}">
                <a16:creationId xmlns:a16="http://schemas.microsoft.com/office/drawing/2014/main" id="{060CF362-852B-426F-9067-A989AF68D01F}"/>
              </a:ext>
            </a:extLst>
          </p:cNvPr>
          <p:cNvSpPr txBox="1">
            <a:spLocks/>
          </p:cNvSpPr>
          <p:nvPr/>
        </p:nvSpPr>
        <p:spPr>
          <a:xfrm>
            <a:off x="3106621" y="681037"/>
            <a:ext cx="2926080" cy="5852160"/>
          </a:xfrm>
          <a:prstGeom prst="rect">
            <a:avLst/>
          </a:prstGeom>
          <a:ln>
            <a:solidFill>
              <a:schemeClr val="tx2">
                <a:lumMod val="50000"/>
              </a:schemeClr>
            </a:solidFill>
          </a:ln>
          <a:effectLst>
            <a:outerShdw blurRad="63500" sx="102000" sy="102000" algn="ctr" rotWithShape="0">
              <a:prstClr val="black">
                <a:alpha val="40000"/>
              </a:prstClr>
            </a:outerShdw>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a:solidFill>
                <a:srgbClr val="005941"/>
              </a:solidFill>
            </a:endParaRPr>
          </a:p>
          <a:p>
            <a:pPr marL="0" indent="0" algn="ctr">
              <a:spcBef>
                <a:spcPts val="0"/>
              </a:spcBef>
              <a:buFont typeface="Arial" panose="020B0604020202020204" pitchFamily="34" charset="0"/>
              <a:buNone/>
            </a:pPr>
            <a:r>
              <a:rPr lang="en-US">
                <a:solidFill>
                  <a:srgbClr val="005941"/>
                </a:solidFill>
              </a:rPr>
              <a:t>Mulching (484)</a:t>
            </a:r>
          </a:p>
          <a:p>
            <a:pPr marL="0" indent="0" algn="ctr">
              <a:spcBef>
                <a:spcPts val="1200"/>
              </a:spcBef>
              <a:buFont typeface="Arial" panose="020B0604020202020204" pitchFamily="34" charset="0"/>
              <a:buNone/>
            </a:pPr>
            <a:endParaRPr lang="en-US"/>
          </a:p>
          <a:p>
            <a:pPr marL="0" indent="0" algn="ctr">
              <a:lnSpc>
                <a:spcPct val="85000"/>
              </a:lnSpc>
              <a:spcBef>
                <a:spcPts val="0"/>
              </a:spcBef>
              <a:buFont typeface="Arial" panose="020B0604020202020204" pitchFamily="34" charset="0"/>
              <a:buNone/>
            </a:pPr>
            <a:r>
              <a:rPr lang="en-US"/>
              <a:t>Principles Addressed</a:t>
            </a:r>
          </a:p>
          <a:p>
            <a:pPr marL="822960" lvl="1">
              <a:lnSpc>
                <a:spcPct val="80000"/>
              </a:lnSpc>
              <a:spcBef>
                <a:spcPts val="3000"/>
              </a:spcBef>
              <a:buFont typeface="Wingdings" panose="05000000000000000000" pitchFamily="2" charset="2"/>
              <a:buChar char="q"/>
            </a:pPr>
            <a:r>
              <a:rPr lang="en-US" sz="2800"/>
              <a:t>Disturbance</a:t>
            </a:r>
          </a:p>
          <a:p>
            <a:pPr marL="822960" lvl="1">
              <a:lnSpc>
                <a:spcPct val="80000"/>
              </a:lnSpc>
              <a:spcBef>
                <a:spcPts val="300"/>
              </a:spcBef>
              <a:buFont typeface="Wingdings" panose="05000000000000000000" pitchFamily="2" charset="2"/>
              <a:buChar char="q"/>
            </a:pPr>
            <a:r>
              <a:rPr lang="en-US" sz="2800"/>
              <a:t>Cover</a:t>
            </a:r>
          </a:p>
          <a:p>
            <a:pPr marL="822960" lvl="1">
              <a:lnSpc>
                <a:spcPct val="80000"/>
              </a:lnSpc>
              <a:spcBef>
                <a:spcPts val="300"/>
              </a:spcBef>
              <a:buFont typeface="Wingdings" panose="05000000000000000000" pitchFamily="2" charset="2"/>
              <a:buChar char="q"/>
            </a:pPr>
            <a:r>
              <a:rPr lang="en-US" sz="2800"/>
              <a:t>Diversity</a:t>
            </a:r>
          </a:p>
          <a:p>
            <a:pPr marL="822960" lvl="1">
              <a:lnSpc>
                <a:spcPct val="80000"/>
              </a:lnSpc>
              <a:spcBef>
                <a:spcPts val="300"/>
              </a:spcBef>
              <a:buFont typeface="Wingdings" panose="05000000000000000000" pitchFamily="2" charset="2"/>
              <a:buChar char="q"/>
            </a:pPr>
            <a:r>
              <a:rPr lang="en-US" sz="2800"/>
              <a:t>Roots</a:t>
            </a:r>
          </a:p>
          <a:p>
            <a:pPr marL="0" indent="0" algn="ctr">
              <a:spcBef>
                <a:spcPts val="300"/>
              </a:spcBef>
              <a:buFont typeface="Arial" panose="020B0604020202020204" pitchFamily="34" charset="0"/>
              <a:buNone/>
            </a:pPr>
            <a:endParaRPr lang="en-US" sz="2000"/>
          </a:p>
          <a:p>
            <a:pPr marL="0" indent="0" algn="ctr">
              <a:spcBef>
                <a:spcPts val="300"/>
              </a:spcBef>
              <a:buFont typeface="Arial" panose="020B0604020202020204" pitchFamily="34" charset="0"/>
              <a:buNone/>
            </a:pPr>
            <a:endParaRPr lang="en-US" sz="2000"/>
          </a:p>
          <a:p>
            <a:pPr marL="0" indent="0" algn="ctr">
              <a:spcBef>
                <a:spcPts val="0"/>
              </a:spcBef>
              <a:buFont typeface="Arial" panose="020B0604020202020204" pitchFamily="34" charset="0"/>
              <a:buNone/>
            </a:pPr>
            <a:endParaRPr lang="en-US" sz="2000"/>
          </a:p>
          <a:p>
            <a:pPr marL="0" indent="0" algn="ctr">
              <a:spcBef>
                <a:spcPts val="0"/>
              </a:spcBef>
              <a:buFont typeface="Arial" panose="020B0604020202020204" pitchFamily="34" charset="0"/>
              <a:buNone/>
            </a:pPr>
            <a:endParaRPr lang="en-US" sz="2000"/>
          </a:p>
        </p:txBody>
      </p:sp>
      <p:sp>
        <p:nvSpPr>
          <p:cNvPr id="8" name="Title 1">
            <a:extLst>
              <a:ext uri="{FF2B5EF4-FFF2-40B4-BE49-F238E27FC236}">
                <a16:creationId xmlns:a16="http://schemas.microsoft.com/office/drawing/2014/main" id="{78B23EA2-9233-4186-AFC6-6900AB766A6E}"/>
              </a:ext>
            </a:extLst>
          </p:cNvPr>
          <p:cNvSpPr>
            <a:spLocks noGrp="1"/>
          </p:cNvSpPr>
          <p:nvPr>
            <p:ph type="title"/>
          </p:nvPr>
        </p:nvSpPr>
        <p:spPr>
          <a:xfrm>
            <a:off x="1087975" y="5946"/>
            <a:ext cx="6719801" cy="675091"/>
          </a:xfrm>
        </p:spPr>
        <p:txBody>
          <a:bodyPr>
            <a:normAutofit fontScale="90000"/>
          </a:bodyPr>
          <a:lstStyle/>
          <a:p>
            <a:r>
              <a:rPr lang="en-US"/>
              <a:t>Core Practice Review</a:t>
            </a:r>
          </a:p>
        </p:txBody>
      </p:sp>
      <p:sp>
        <p:nvSpPr>
          <p:cNvPr id="9" name="Content Placeholder 2">
            <a:extLst>
              <a:ext uri="{FF2B5EF4-FFF2-40B4-BE49-F238E27FC236}">
                <a16:creationId xmlns:a16="http://schemas.microsoft.com/office/drawing/2014/main" id="{70500532-F866-44D6-BE40-A7E6780FFD71}"/>
              </a:ext>
            </a:extLst>
          </p:cNvPr>
          <p:cNvSpPr>
            <a:spLocks noGrp="1"/>
          </p:cNvSpPr>
          <p:nvPr>
            <p:ph sz="half" idx="1"/>
          </p:nvPr>
        </p:nvSpPr>
        <p:spPr>
          <a:xfrm>
            <a:off x="73250" y="681037"/>
            <a:ext cx="2926080" cy="5852160"/>
          </a:xfrm>
          <a:ln>
            <a:solidFill>
              <a:schemeClr val="tx2">
                <a:lumMod val="50000"/>
              </a:schemeClr>
            </a:solidFill>
          </a:ln>
          <a:effectLst>
            <a:outerShdw blurRad="63500" sx="102000" sy="102000" algn="ctr" rotWithShape="0">
              <a:prstClr val="black">
                <a:alpha val="40000"/>
              </a:prstClr>
            </a:outerShdw>
          </a:effectLst>
        </p:spPr>
        <p:txBody>
          <a:bodyPr>
            <a:normAutofit/>
          </a:bodyPr>
          <a:lstStyle/>
          <a:p>
            <a:pPr marL="0" indent="0" algn="ctr">
              <a:buNone/>
            </a:pPr>
            <a:r>
              <a:rPr lang="en-US">
                <a:solidFill>
                  <a:srgbClr val="005941"/>
                </a:solidFill>
              </a:rPr>
              <a:t>Residue/Tillage Management   (329, 345)</a:t>
            </a:r>
          </a:p>
          <a:p>
            <a:pPr marL="0" indent="0" algn="ctr">
              <a:buNone/>
            </a:pPr>
            <a:r>
              <a:rPr lang="en-US"/>
              <a:t>Principles Addressed</a:t>
            </a:r>
          </a:p>
          <a:p>
            <a:pPr marL="822960" lvl="1">
              <a:lnSpc>
                <a:spcPct val="100000"/>
              </a:lnSpc>
              <a:spcBef>
                <a:spcPts val="2400"/>
              </a:spcBef>
              <a:buFont typeface="Wingdings" panose="05000000000000000000" pitchFamily="2" charset="2"/>
              <a:buChar char="q"/>
            </a:pPr>
            <a:r>
              <a:rPr lang="en-US" sz="2800"/>
              <a:t>Disturbance</a:t>
            </a:r>
          </a:p>
          <a:p>
            <a:pPr marL="822960" lvl="1">
              <a:lnSpc>
                <a:spcPct val="80000"/>
              </a:lnSpc>
              <a:spcBef>
                <a:spcPts val="300"/>
              </a:spcBef>
              <a:buFont typeface="Wingdings" panose="05000000000000000000" pitchFamily="2" charset="2"/>
              <a:buChar char="q"/>
            </a:pPr>
            <a:r>
              <a:rPr lang="en-US" sz="2800"/>
              <a:t>Cover</a:t>
            </a:r>
          </a:p>
          <a:p>
            <a:pPr marL="822960" lvl="1">
              <a:lnSpc>
                <a:spcPct val="80000"/>
              </a:lnSpc>
              <a:spcBef>
                <a:spcPts val="300"/>
              </a:spcBef>
              <a:buFont typeface="Wingdings" panose="05000000000000000000" pitchFamily="2" charset="2"/>
              <a:buChar char="q"/>
            </a:pPr>
            <a:r>
              <a:rPr lang="en-US" sz="2800"/>
              <a:t>Diversity</a:t>
            </a:r>
          </a:p>
          <a:p>
            <a:pPr marL="822960" lvl="1">
              <a:lnSpc>
                <a:spcPct val="80000"/>
              </a:lnSpc>
              <a:spcBef>
                <a:spcPts val="300"/>
              </a:spcBef>
              <a:buFont typeface="Wingdings" panose="05000000000000000000" pitchFamily="2" charset="2"/>
              <a:buChar char="q"/>
            </a:pPr>
            <a:r>
              <a:rPr lang="en-US" sz="2800"/>
              <a:t>Roots</a:t>
            </a:r>
          </a:p>
          <a:p>
            <a:pPr marL="0" indent="0" algn="ctr">
              <a:spcBef>
                <a:spcPts val="300"/>
              </a:spcBef>
              <a:buNone/>
            </a:pPr>
            <a:endParaRPr lang="en-US"/>
          </a:p>
          <a:p>
            <a:pPr marL="0" indent="0" algn="ctr">
              <a:spcBef>
                <a:spcPts val="300"/>
              </a:spcBef>
              <a:buNone/>
            </a:pPr>
            <a:endParaRPr lang="en-US" sz="2000"/>
          </a:p>
          <a:p>
            <a:pPr marL="0" indent="0" algn="ctr">
              <a:spcBef>
                <a:spcPts val="0"/>
              </a:spcBef>
              <a:buNone/>
            </a:pPr>
            <a:endParaRPr lang="en-US" sz="2000"/>
          </a:p>
          <a:p>
            <a:pPr marL="0" indent="0" algn="ctr">
              <a:spcBef>
                <a:spcPts val="0"/>
              </a:spcBef>
              <a:buNone/>
            </a:pPr>
            <a:endParaRPr lang="en-US" sz="2000"/>
          </a:p>
        </p:txBody>
      </p:sp>
      <p:cxnSp>
        <p:nvCxnSpPr>
          <p:cNvPr id="10" name="Straight Connector 9">
            <a:extLst>
              <a:ext uri="{FF2B5EF4-FFF2-40B4-BE49-F238E27FC236}">
                <a16:creationId xmlns:a16="http://schemas.microsoft.com/office/drawing/2014/main" id="{0555EFC1-9068-4B1E-B52F-AF7E14A26D31}"/>
              </a:ext>
            </a:extLst>
          </p:cNvPr>
          <p:cNvCxnSpPr>
            <a:cxnSpLocks/>
          </p:cNvCxnSpPr>
          <p:nvPr/>
        </p:nvCxnSpPr>
        <p:spPr>
          <a:xfrm>
            <a:off x="528346" y="2921607"/>
            <a:ext cx="1959246"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AE4CACA-9C81-4684-8CCC-42A1F6F34A8B}"/>
              </a:ext>
            </a:extLst>
          </p:cNvPr>
          <p:cNvCxnSpPr>
            <a:cxnSpLocks/>
          </p:cNvCxnSpPr>
          <p:nvPr/>
        </p:nvCxnSpPr>
        <p:spPr>
          <a:xfrm>
            <a:off x="6628089" y="2918019"/>
            <a:ext cx="1959246"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F4DD776-0E63-4651-A4C1-EAA31A78559B}"/>
              </a:ext>
            </a:extLst>
          </p:cNvPr>
          <p:cNvCxnSpPr>
            <a:cxnSpLocks/>
          </p:cNvCxnSpPr>
          <p:nvPr/>
        </p:nvCxnSpPr>
        <p:spPr>
          <a:xfrm>
            <a:off x="3565204" y="2926385"/>
            <a:ext cx="1959246"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D213C415-F667-4406-AAF1-2F87470A9A71}"/>
              </a:ext>
            </a:extLst>
          </p:cNvPr>
          <p:cNvSpPr txBox="1"/>
          <p:nvPr/>
        </p:nvSpPr>
        <p:spPr>
          <a:xfrm>
            <a:off x="6749390" y="3077433"/>
            <a:ext cx="38483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pic>
        <p:nvPicPr>
          <p:cNvPr id="16" name="Picture 15">
            <a:extLst>
              <a:ext uri="{FF2B5EF4-FFF2-40B4-BE49-F238E27FC236}">
                <a16:creationId xmlns:a16="http://schemas.microsoft.com/office/drawing/2014/main" id="{01C9BC4F-8DC8-4487-98AA-24BF838D4CBB}"/>
              </a:ext>
            </a:extLst>
          </p:cNvPr>
          <p:cNvPicPr>
            <a:picLocks noChangeAspect="1"/>
          </p:cNvPicPr>
          <p:nvPr/>
        </p:nvPicPr>
        <p:blipFill>
          <a:blip r:embed="rId3"/>
          <a:stretch>
            <a:fillRect/>
          </a:stretch>
        </p:blipFill>
        <p:spPr>
          <a:xfrm>
            <a:off x="252536" y="4784924"/>
            <a:ext cx="2609197" cy="1564067"/>
          </a:xfrm>
          <a:prstGeom prst="rect">
            <a:avLst/>
          </a:prstGeom>
        </p:spPr>
      </p:pic>
      <p:pic>
        <p:nvPicPr>
          <p:cNvPr id="18" name="Picture 17">
            <a:extLst>
              <a:ext uri="{FF2B5EF4-FFF2-40B4-BE49-F238E27FC236}">
                <a16:creationId xmlns:a16="http://schemas.microsoft.com/office/drawing/2014/main" id="{A66D5B19-043D-4783-9949-0DFD94BD224D}"/>
              </a:ext>
            </a:extLst>
          </p:cNvPr>
          <p:cNvPicPr>
            <a:picLocks noChangeAspect="1"/>
          </p:cNvPicPr>
          <p:nvPr/>
        </p:nvPicPr>
        <p:blipFill>
          <a:blip r:embed="rId4"/>
          <a:stretch>
            <a:fillRect/>
          </a:stretch>
        </p:blipFill>
        <p:spPr>
          <a:xfrm>
            <a:off x="3374522" y="4717537"/>
            <a:ext cx="2340609" cy="1755457"/>
          </a:xfrm>
          <a:prstGeom prst="rect">
            <a:avLst/>
          </a:prstGeom>
        </p:spPr>
      </p:pic>
      <p:pic>
        <p:nvPicPr>
          <p:cNvPr id="23" name="Picture 22">
            <a:extLst>
              <a:ext uri="{FF2B5EF4-FFF2-40B4-BE49-F238E27FC236}">
                <a16:creationId xmlns:a16="http://schemas.microsoft.com/office/drawing/2014/main" id="{F66F0CB0-844B-427C-A164-9EBB33050AEC}"/>
              </a:ext>
            </a:extLst>
          </p:cNvPr>
          <p:cNvPicPr>
            <a:picLocks noChangeAspect="1"/>
          </p:cNvPicPr>
          <p:nvPr/>
        </p:nvPicPr>
        <p:blipFill>
          <a:blip r:embed="rId5"/>
          <a:stretch>
            <a:fillRect/>
          </a:stretch>
        </p:blipFill>
        <p:spPr>
          <a:xfrm>
            <a:off x="6250629" y="4689228"/>
            <a:ext cx="2714166" cy="1755457"/>
          </a:xfrm>
          <a:prstGeom prst="rect">
            <a:avLst/>
          </a:prstGeom>
        </p:spPr>
      </p:pic>
      <p:grpSp>
        <p:nvGrpSpPr>
          <p:cNvPr id="27" name="Group 26">
            <a:extLst>
              <a:ext uri="{FF2B5EF4-FFF2-40B4-BE49-F238E27FC236}">
                <a16:creationId xmlns:a16="http://schemas.microsoft.com/office/drawing/2014/main" id="{3E941003-138D-426B-8341-3FBA38B75CDF}"/>
              </a:ext>
            </a:extLst>
          </p:cNvPr>
          <p:cNvGrpSpPr/>
          <p:nvPr/>
        </p:nvGrpSpPr>
        <p:grpSpPr>
          <a:xfrm>
            <a:off x="677999" y="3079764"/>
            <a:ext cx="364389" cy="1223728"/>
            <a:chOff x="677999" y="3060712"/>
            <a:chExt cx="364389" cy="1223728"/>
          </a:xfrm>
        </p:grpSpPr>
        <p:sp>
          <p:nvSpPr>
            <p:cNvPr id="14" name="TextBox 13">
              <a:extLst>
                <a:ext uri="{FF2B5EF4-FFF2-40B4-BE49-F238E27FC236}">
                  <a16:creationId xmlns:a16="http://schemas.microsoft.com/office/drawing/2014/main" id="{99366829-C4C4-47A5-A298-9A3483461676}"/>
                </a:ext>
              </a:extLst>
            </p:cNvPr>
            <p:cNvSpPr txBox="1"/>
            <p:nvPr/>
          </p:nvSpPr>
          <p:spPr>
            <a:xfrm>
              <a:off x="677999" y="3060712"/>
              <a:ext cx="350099"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15" name="TextBox 14">
              <a:extLst>
                <a:ext uri="{FF2B5EF4-FFF2-40B4-BE49-F238E27FC236}">
                  <a16:creationId xmlns:a16="http://schemas.microsoft.com/office/drawing/2014/main" id="{2C60AED1-B8C7-4D14-949B-A5CA58C85CD5}"/>
                </a:ext>
              </a:extLst>
            </p:cNvPr>
            <p:cNvSpPr txBox="1"/>
            <p:nvPr/>
          </p:nvSpPr>
          <p:spPr>
            <a:xfrm>
              <a:off x="679084" y="3448082"/>
              <a:ext cx="36330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24" name="TextBox 23">
              <a:extLst>
                <a:ext uri="{FF2B5EF4-FFF2-40B4-BE49-F238E27FC236}">
                  <a16:creationId xmlns:a16="http://schemas.microsoft.com/office/drawing/2014/main" id="{1CE64A9D-1FE3-45F4-BE55-2F01BED2651D}"/>
                </a:ext>
              </a:extLst>
            </p:cNvPr>
            <p:cNvSpPr txBox="1"/>
            <p:nvPr/>
          </p:nvSpPr>
          <p:spPr>
            <a:xfrm>
              <a:off x="679084" y="3822775"/>
              <a:ext cx="36330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grpSp>
      <p:grpSp>
        <p:nvGrpSpPr>
          <p:cNvPr id="21" name="Group 20">
            <a:extLst>
              <a:ext uri="{FF2B5EF4-FFF2-40B4-BE49-F238E27FC236}">
                <a16:creationId xmlns:a16="http://schemas.microsoft.com/office/drawing/2014/main" id="{B34A0688-DE28-43B6-A324-9B6F5FDBD3D4}"/>
              </a:ext>
            </a:extLst>
          </p:cNvPr>
          <p:cNvGrpSpPr/>
          <p:nvPr/>
        </p:nvGrpSpPr>
        <p:grpSpPr>
          <a:xfrm>
            <a:off x="3709534" y="3072036"/>
            <a:ext cx="352880" cy="1217160"/>
            <a:chOff x="3709534" y="3052990"/>
            <a:chExt cx="352880" cy="1217160"/>
          </a:xfrm>
        </p:grpSpPr>
        <p:sp>
          <p:nvSpPr>
            <p:cNvPr id="17" name="TextBox 16">
              <a:extLst>
                <a:ext uri="{FF2B5EF4-FFF2-40B4-BE49-F238E27FC236}">
                  <a16:creationId xmlns:a16="http://schemas.microsoft.com/office/drawing/2014/main" id="{95E1DE54-C2C9-49EA-B2AA-CFBECF830F1F}"/>
                </a:ext>
              </a:extLst>
            </p:cNvPr>
            <p:cNvSpPr txBox="1"/>
            <p:nvPr/>
          </p:nvSpPr>
          <p:spPr>
            <a:xfrm>
              <a:off x="3719060" y="3428477"/>
              <a:ext cx="34335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25" name="TextBox 24">
              <a:extLst>
                <a:ext uri="{FF2B5EF4-FFF2-40B4-BE49-F238E27FC236}">
                  <a16:creationId xmlns:a16="http://schemas.microsoft.com/office/drawing/2014/main" id="{DB7AB1B5-433D-4F72-9790-F1CF88456845}"/>
                </a:ext>
              </a:extLst>
            </p:cNvPr>
            <p:cNvSpPr txBox="1"/>
            <p:nvPr/>
          </p:nvSpPr>
          <p:spPr>
            <a:xfrm>
              <a:off x="3719060" y="3808485"/>
              <a:ext cx="34335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26" name="TextBox 25">
              <a:extLst>
                <a:ext uri="{FF2B5EF4-FFF2-40B4-BE49-F238E27FC236}">
                  <a16:creationId xmlns:a16="http://schemas.microsoft.com/office/drawing/2014/main" id="{EEDC84E3-40E3-455E-A0C8-A6ECE5E4DCA0}"/>
                </a:ext>
              </a:extLst>
            </p:cNvPr>
            <p:cNvSpPr txBox="1"/>
            <p:nvPr/>
          </p:nvSpPr>
          <p:spPr>
            <a:xfrm>
              <a:off x="3709534" y="3052990"/>
              <a:ext cx="34335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grpSp>
      <p:sp>
        <p:nvSpPr>
          <p:cNvPr id="2" name="TextBox 1">
            <a:extLst>
              <a:ext uri="{FF2B5EF4-FFF2-40B4-BE49-F238E27FC236}">
                <a16:creationId xmlns:a16="http://schemas.microsoft.com/office/drawing/2014/main" id="{EB92B65F-1BA9-E83A-BF6C-2E154A201F96}"/>
              </a:ext>
            </a:extLst>
          </p:cNvPr>
          <p:cNvSpPr txBox="1"/>
          <p:nvPr/>
        </p:nvSpPr>
        <p:spPr>
          <a:xfrm>
            <a:off x="-4644571" y="798286"/>
            <a:ext cx="3143697" cy="646331"/>
          </a:xfrm>
          <a:prstGeom prst="rect">
            <a:avLst/>
          </a:prstGeom>
          <a:noFill/>
        </p:spPr>
        <p:txBody>
          <a:bodyPr wrap="square" rtlCol="0">
            <a:spAutoFit/>
          </a:bodyPr>
          <a:lstStyle/>
          <a:p>
            <a:r>
              <a:rPr lang="en-US">
                <a:highlight>
                  <a:srgbClr val="FFFF00"/>
                </a:highlight>
              </a:rPr>
              <a:t>Put in photos for urban </a:t>
            </a:r>
            <a:r>
              <a:rPr lang="en-US" err="1">
                <a:highlight>
                  <a:srgbClr val="FFFF00"/>
                </a:highlight>
              </a:rPr>
              <a:t>agriculure</a:t>
            </a:r>
            <a:endParaRPr lang="en-US">
              <a:highlight>
                <a:srgbClr val="FFFF00"/>
              </a:highlight>
            </a:endParaRPr>
          </a:p>
        </p:txBody>
      </p:sp>
      <p:pic>
        <p:nvPicPr>
          <p:cNvPr id="3" name="Picture 2" descr="A picture containing tree, grass, outdoor, plant&#10;&#10;Description automatically generated">
            <a:extLst>
              <a:ext uri="{FF2B5EF4-FFF2-40B4-BE49-F238E27FC236}">
                <a16:creationId xmlns:a16="http://schemas.microsoft.com/office/drawing/2014/main" id="{A75C88EB-4882-04DE-6E86-7E2FB3887D2D}"/>
              </a:ext>
            </a:extLst>
          </p:cNvPr>
          <p:cNvPicPr>
            <a:picLocks noChangeAspect="1"/>
          </p:cNvPicPr>
          <p:nvPr/>
        </p:nvPicPr>
        <p:blipFill>
          <a:blip r:embed="rId6"/>
          <a:stretch>
            <a:fillRect/>
          </a:stretch>
        </p:blipFill>
        <p:spPr>
          <a:xfrm>
            <a:off x="-4398617" y="1716777"/>
            <a:ext cx="3971235" cy="2982705"/>
          </a:xfrm>
          <a:prstGeom prst="rect">
            <a:avLst/>
          </a:prstGeom>
        </p:spPr>
      </p:pic>
    </p:spTree>
    <p:extLst>
      <p:ext uri="{BB962C8B-B14F-4D97-AF65-F5344CB8AC3E}">
        <p14:creationId xmlns:p14="http://schemas.microsoft.com/office/powerpoint/2010/main" val="3401319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7C7F75A5-D902-401D-A7CF-E8AC3A7A8544}"/>
              </a:ext>
            </a:extLst>
          </p:cNvPr>
          <p:cNvSpPr>
            <a:spLocks noGrp="1"/>
          </p:cNvSpPr>
          <p:nvPr>
            <p:ph type="ftr" sz="quarter" idx="11"/>
          </p:nvPr>
        </p:nvSpPr>
        <p:spPr/>
        <p:txBody>
          <a:bodyPr/>
          <a:lstStyle/>
          <a:p>
            <a:r>
              <a:rPr lang="en-US"/>
              <a:t>NRCS | SHD | Soil Health Principles | v2.3</a:t>
            </a:r>
          </a:p>
        </p:txBody>
      </p:sp>
      <p:sp>
        <p:nvSpPr>
          <p:cNvPr id="6" name="Content Placeholder 2">
            <a:extLst>
              <a:ext uri="{FF2B5EF4-FFF2-40B4-BE49-F238E27FC236}">
                <a16:creationId xmlns:a16="http://schemas.microsoft.com/office/drawing/2014/main" id="{24FB4098-B13F-4ED0-9425-24C816D828D4}"/>
              </a:ext>
            </a:extLst>
          </p:cNvPr>
          <p:cNvSpPr txBox="1">
            <a:spLocks/>
          </p:cNvSpPr>
          <p:nvPr/>
        </p:nvSpPr>
        <p:spPr>
          <a:xfrm>
            <a:off x="6144672" y="681037"/>
            <a:ext cx="2926080" cy="5852160"/>
          </a:xfrm>
          <a:prstGeom prst="rect">
            <a:avLst/>
          </a:prstGeom>
          <a:ln>
            <a:solidFill>
              <a:schemeClr val="tx2">
                <a:lumMod val="50000"/>
              </a:schemeClr>
            </a:solidFill>
          </a:ln>
          <a:effectLst>
            <a:outerShdw blurRad="63500" sx="102000" sy="102000" algn="ctr" rotWithShape="0">
              <a:prstClr val="black">
                <a:alpha val="40000"/>
              </a:prstClr>
            </a:outerShdw>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solidFill>
                  <a:srgbClr val="005941"/>
                </a:solidFill>
              </a:rPr>
              <a:t>Integrated Pest Management (595)</a:t>
            </a:r>
          </a:p>
          <a:p>
            <a:pPr marL="0" indent="0" algn="ctr">
              <a:buFont typeface="Arial" panose="020B0604020202020204" pitchFamily="34" charset="0"/>
              <a:buNone/>
            </a:pPr>
            <a:r>
              <a:rPr lang="en-US"/>
              <a:t>Principles Addressed</a:t>
            </a:r>
          </a:p>
          <a:p>
            <a:pPr marL="822960" lvl="1">
              <a:lnSpc>
                <a:spcPct val="80000"/>
              </a:lnSpc>
              <a:spcBef>
                <a:spcPts val="1800"/>
              </a:spcBef>
              <a:buFont typeface="Wingdings" panose="05000000000000000000" pitchFamily="2" charset="2"/>
              <a:buChar char="q"/>
            </a:pPr>
            <a:r>
              <a:rPr lang="en-US" sz="2800"/>
              <a:t>Disturbance</a:t>
            </a:r>
          </a:p>
          <a:p>
            <a:pPr marL="822960" lvl="1">
              <a:lnSpc>
                <a:spcPct val="80000"/>
              </a:lnSpc>
              <a:spcBef>
                <a:spcPts val="300"/>
              </a:spcBef>
              <a:buFont typeface="Wingdings" panose="05000000000000000000" pitchFamily="2" charset="2"/>
              <a:buChar char="q"/>
            </a:pPr>
            <a:r>
              <a:rPr lang="en-US" sz="2800"/>
              <a:t>Cover</a:t>
            </a:r>
          </a:p>
          <a:p>
            <a:pPr marL="822960" lvl="1">
              <a:lnSpc>
                <a:spcPct val="80000"/>
              </a:lnSpc>
              <a:spcBef>
                <a:spcPts val="300"/>
              </a:spcBef>
              <a:buFont typeface="Wingdings" panose="05000000000000000000" pitchFamily="2" charset="2"/>
              <a:buChar char="q"/>
            </a:pPr>
            <a:r>
              <a:rPr lang="en-US" sz="2800"/>
              <a:t>Diversity</a:t>
            </a:r>
          </a:p>
          <a:p>
            <a:pPr marL="822960" lvl="1">
              <a:lnSpc>
                <a:spcPct val="80000"/>
              </a:lnSpc>
              <a:spcBef>
                <a:spcPts val="300"/>
              </a:spcBef>
              <a:buFont typeface="Wingdings" panose="05000000000000000000" pitchFamily="2" charset="2"/>
              <a:buChar char="q"/>
            </a:pPr>
            <a:r>
              <a:rPr lang="en-US" sz="2800"/>
              <a:t>Roots</a:t>
            </a:r>
          </a:p>
          <a:p>
            <a:pPr indent="-137160">
              <a:spcBef>
                <a:spcPts val="1200"/>
              </a:spcBef>
            </a:pPr>
            <a:endParaRPr lang="en-US" sz="2000">
              <a:solidFill>
                <a:schemeClr val="bg2">
                  <a:lumMod val="25000"/>
                </a:schemeClr>
              </a:solidFill>
            </a:endParaRPr>
          </a:p>
          <a:p>
            <a:pPr marL="0" indent="0" algn="ctr">
              <a:spcBef>
                <a:spcPts val="300"/>
              </a:spcBef>
              <a:buFont typeface="Arial" panose="020B0604020202020204" pitchFamily="34" charset="0"/>
              <a:buNone/>
            </a:pPr>
            <a:endParaRPr lang="en-US" sz="2000"/>
          </a:p>
          <a:p>
            <a:pPr marL="0" indent="0" algn="ctr">
              <a:spcBef>
                <a:spcPts val="300"/>
              </a:spcBef>
              <a:buFont typeface="Arial" panose="020B0604020202020204" pitchFamily="34" charset="0"/>
              <a:buNone/>
            </a:pPr>
            <a:endParaRPr lang="en-US" sz="2000"/>
          </a:p>
          <a:p>
            <a:pPr marL="0" indent="0" algn="ctr">
              <a:spcBef>
                <a:spcPts val="0"/>
              </a:spcBef>
              <a:buFont typeface="Arial" panose="020B0604020202020204" pitchFamily="34" charset="0"/>
              <a:buNone/>
            </a:pPr>
            <a:endParaRPr lang="en-US" sz="2000"/>
          </a:p>
          <a:p>
            <a:pPr marL="0" indent="0" algn="ctr">
              <a:spcBef>
                <a:spcPts val="0"/>
              </a:spcBef>
              <a:buFont typeface="Arial" panose="020B0604020202020204" pitchFamily="34" charset="0"/>
              <a:buNone/>
            </a:pPr>
            <a:endParaRPr lang="en-US" sz="2000"/>
          </a:p>
        </p:txBody>
      </p:sp>
      <p:sp>
        <p:nvSpPr>
          <p:cNvPr id="7" name="Content Placeholder 2">
            <a:extLst>
              <a:ext uri="{FF2B5EF4-FFF2-40B4-BE49-F238E27FC236}">
                <a16:creationId xmlns:a16="http://schemas.microsoft.com/office/drawing/2014/main" id="{1D8564CA-CD70-4ED6-B073-D8A64CC55991}"/>
              </a:ext>
            </a:extLst>
          </p:cNvPr>
          <p:cNvSpPr txBox="1">
            <a:spLocks/>
          </p:cNvSpPr>
          <p:nvPr/>
        </p:nvSpPr>
        <p:spPr>
          <a:xfrm>
            <a:off x="3106621" y="681037"/>
            <a:ext cx="2926080" cy="5852160"/>
          </a:xfrm>
          <a:prstGeom prst="rect">
            <a:avLst/>
          </a:prstGeom>
          <a:ln>
            <a:solidFill>
              <a:schemeClr val="tx2">
                <a:lumMod val="50000"/>
              </a:schemeClr>
            </a:solidFill>
          </a:ln>
          <a:effectLst>
            <a:outerShdw blurRad="63500" sx="102000" sy="102000" algn="ctr" rotWithShape="0">
              <a:prstClr val="black">
                <a:alpha val="40000"/>
              </a:prstClr>
            </a:outerShdw>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800"/>
              </a:spcAft>
              <a:buFont typeface="Arial" panose="020B0604020202020204" pitchFamily="34" charset="0"/>
              <a:buNone/>
            </a:pPr>
            <a:r>
              <a:rPr lang="en-US">
                <a:solidFill>
                  <a:srgbClr val="005941"/>
                </a:solidFill>
              </a:rPr>
              <a:t>Pasture and </a:t>
            </a:r>
            <a:r>
              <a:rPr lang="en-US" err="1">
                <a:solidFill>
                  <a:srgbClr val="005941"/>
                </a:solidFill>
              </a:rPr>
              <a:t>Hayland</a:t>
            </a:r>
            <a:r>
              <a:rPr lang="en-US">
                <a:solidFill>
                  <a:srgbClr val="005941"/>
                </a:solidFill>
              </a:rPr>
              <a:t> Planting (512)</a:t>
            </a:r>
            <a:endParaRPr lang="en-US"/>
          </a:p>
          <a:p>
            <a:pPr marL="0" indent="0" algn="ctr">
              <a:spcBef>
                <a:spcPts val="0"/>
              </a:spcBef>
              <a:buFont typeface="Arial" panose="020B0604020202020204" pitchFamily="34" charset="0"/>
              <a:buNone/>
            </a:pPr>
            <a:r>
              <a:rPr lang="en-US"/>
              <a:t>Principles Addressed</a:t>
            </a:r>
          </a:p>
          <a:p>
            <a:pPr marL="822960" lvl="1">
              <a:lnSpc>
                <a:spcPct val="80000"/>
              </a:lnSpc>
              <a:spcBef>
                <a:spcPts val="1800"/>
              </a:spcBef>
              <a:buFont typeface="Wingdings" panose="05000000000000000000" pitchFamily="2" charset="2"/>
              <a:buChar char="q"/>
            </a:pPr>
            <a:r>
              <a:rPr lang="en-US" sz="2800"/>
              <a:t>Disturbance</a:t>
            </a:r>
          </a:p>
          <a:p>
            <a:pPr marL="822960" lvl="1">
              <a:lnSpc>
                <a:spcPct val="80000"/>
              </a:lnSpc>
              <a:spcBef>
                <a:spcPts val="300"/>
              </a:spcBef>
              <a:buFont typeface="Wingdings" panose="05000000000000000000" pitchFamily="2" charset="2"/>
              <a:buChar char="q"/>
            </a:pPr>
            <a:r>
              <a:rPr lang="en-US" sz="2800"/>
              <a:t>Cover</a:t>
            </a:r>
          </a:p>
          <a:p>
            <a:pPr marL="822960" lvl="1">
              <a:lnSpc>
                <a:spcPct val="80000"/>
              </a:lnSpc>
              <a:spcBef>
                <a:spcPts val="300"/>
              </a:spcBef>
              <a:buFont typeface="Wingdings" panose="05000000000000000000" pitchFamily="2" charset="2"/>
              <a:buChar char="q"/>
            </a:pPr>
            <a:r>
              <a:rPr lang="en-US" sz="2800"/>
              <a:t>Diversity</a:t>
            </a:r>
          </a:p>
          <a:p>
            <a:pPr marL="822960" lvl="1">
              <a:lnSpc>
                <a:spcPct val="80000"/>
              </a:lnSpc>
              <a:spcBef>
                <a:spcPts val="300"/>
              </a:spcBef>
              <a:buFont typeface="Wingdings" panose="05000000000000000000" pitchFamily="2" charset="2"/>
              <a:buChar char="q"/>
            </a:pPr>
            <a:r>
              <a:rPr lang="en-US" sz="2800"/>
              <a:t>Roots</a:t>
            </a:r>
          </a:p>
          <a:p>
            <a:pPr marL="0" indent="0" algn="ctr">
              <a:spcBef>
                <a:spcPts val="300"/>
              </a:spcBef>
              <a:buFont typeface="Arial" panose="020B0604020202020204" pitchFamily="34" charset="0"/>
              <a:buNone/>
            </a:pPr>
            <a:endParaRPr lang="en-US" sz="2000"/>
          </a:p>
          <a:p>
            <a:pPr marL="0" indent="0" algn="ctr">
              <a:spcBef>
                <a:spcPts val="300"/>
              </a:spcBef>
              <a:buFont typeface="Arial" panose="020B0604020202020204" pitchFamily="34" charset="0"/>
              <a:buNone/>
            </a:pPr>
            <a:endParaRPr lang="en-US" sz="2000"/>
          </a:p>
          <a:p>
            <a:pPr marL="0" indent="0" algn="ctr">
              <a:spcBef>
                <a:spcPts val="0"/>
              </a:spcBef>
              <a:buFont typeface="Arial" panose="020B0604020202020204" pitchFamily="34" charset="0"/>
              <a:buNone/>
            </a:pPr>
            <a:endParaRPr lang="en-US" sz="2000"/>
          </a:p>
          <a:p>
            <a:pPr marL="0" indent="0" algn="ctr">
              <a:spcBef>
                <a:spcPts val="0"/>
              </a:spcBef>
              <a:buFont typeface="Arial" panose="020B0604020202020204" pitchFamily="34" charset="0"/>
              <a:buNone/>
            </a:pPr>
            <a:endParaRPr lang="en-US" sz="2000"/>
          </a:p>
        </p:txBody>
      </p:sp>
      <p:sp>
        <p:nvSpPr>
          <p:cNvPr id="8" name="Title 1">
            <a:extLst>
              <a:ext uri="{FF2B5EF4-FFF2-40B4-BE49-F238E27FC236}">
                <a16:creationId xmlns:a16="http://schemas.microsoft.com/office/drawing/2014/main" id="{81006B17-0FCF-4402-9A3D-694BEDC79307}"/>
              </a:ext>
            </a:extLst>
          </p:cNvPr>
          <p:cNvSpPr>
            <a:spLocks noGrp="1"/>
          </p:cNvSpPr>
          <p:nvPr>
            <p:ph type="title"/>
          </p:nvPr>
        </p:nvSpPr>
        <p:spPr>
          <a:xfrm>
            <a:off x="1087975" y="5946"/>
            <a:ext cx="6719801" cy="675091"/>
          </a:xfrm>
        </p:spPr>
        <p:txBody>
          <a:bodyPr>
            <a:normAutofit fontScale="90000"/>
          </a:bodyPr>
          <a:lstStyle/>
          <a:p>
            <a:r>
              <a:rPr lang="en-US"/>
              <a:t>Core Practice Review</a:t>
            </a:r>
          </a:p>
        </p:txBody>
      </p:sp>
      <p:sp>
        <p:nvSpPr>
          <p:cNvPr id="9" name="Content Placeholder 2">
            <a:extLst>
              <a:ext uri="{FF2B5EF4-FFF2-40B4-BE49-F238E27FC236}">
                <a16:creationId xmlns:a16="http://schemas.microsoft.com/office/drawing/2014/main" id="{C12B2DEC-5208-447D-B210-BDCAC2739243}"/>
              </a:ext>
            </a:extLst>
          </p:cNvPr>
          <p:cNvSpPr>
            <a:spLocks noGrp="1"/>
          </p:cNvSpPr>
          <p:nvPr>
            <p:ph sz="half" idx="1"/>
          </p:nvPr>
        </p:nvSpPr>
        <p:spPr>
          <a:xfrm>
            <a:off x="73250" y="681037"/>
            <a:ext cx="2926080" cy="5852160"/>
          </a:xfrm>
          <a:ln>
            <a:solidFill>
              <a:schemeClr val="tx2">
                <a:lumMod val="50000"/>
              </a:schemeClr>
            </a:solidFill>
          </a:ln>
          <a:effectLst>
            <a:outerShdw blurRad="63500" sx="102000" sy="102000" algn="ctr" rotWithShape="0">
              <a:prstClr val="black">
                <a:alpha val="40000"/>
              </a:prstClr>
            </a:outerShdw>
          </a:effectLst>
        </p:spPr>
        <p:txBody>
          <a:bodyPr>
            <a:normAutofit/>
          </a:bodyPr>
          <a:lstStyle/>
          <a:p>
            <a:pPr marL="0" indent="0" algn="ctr">
              <a:buNone/>
            </a:pPr>
            <a:r>
              <a:rPr lang="en-US">
                <a:solidFill>
                  <a:srgbClr val="005941"/>
                </a:solidFill>
              </a:rPr>
              <a:t>Prescribed       Grazing (528)</a:t>
            </a:r>
          </a:p>
          <a:p>
            <a:pPr marL="0" indent="0" algn="ctr">
              <a:buNone/>
            </a:pPr>
            <a:endParaRPr lang="en-US"/>
          </a:p>
          <a:p>
            <a:pPr marL="0" indent="0" algn="ctr">
              <a:spcBef>
                <a:spcPts val="0"/>
              </a:spcBef>
              <a:buNone/>
            </a:pPr>
            <a:r>
              <a:rPr lang="en-US"/>
              <a:t>Principles Addressed</a:t>
            </a:r>
          </a:p>
          <a:p>
            <a:pPr marL="822960" lvl="1">
              <a:lnSpc>
                <a:spcPct val="80000"/>
              </a:lnSpc>
              <a:spcBef>
                <a:spcPts val="1800"/>
              </a:spcBef>
              <a:buFont typeface="Wingdings" panose="05000000000000000000" pitchFamily="2" charset="2"/>
              <a:buChar char="q"/>
            </a:pPr>
            <a:r>
              <a:rPr lang="en-US" sz="2800"/>
              <a:t>Disturbance</a:t>
            </a:r>
          </a:p>
          <a:p>
            <a:pPr marL="822960" lvl="1">
              <a:lnSpc>
                <a:spcPct val="80000"/>
              </a:lnSpc>
              <a:spcBef>
                <a:spcPts val="300"/>
              </a:spcBef>
              <a:buFont typeface="Wingdings" panose="05000000000000000000" pitchFamily="2" charset="2"/>
              <a:buChar char="q"/>
            </a:pPr>
            <a:r>
              <a:rPr lang="en-US" sz="2800"/>
              <a:t>Cover</a:t>
            </a:r>
          </a:p>
          <a:p>
            <a:pPr marL="822960" lvl="1">
              <a:lnSpc>
                <a:spcPct val="80000"/>
              </a:lnSpc>
              <a:spcBef>
                <a:spcPts val="300"/>
              </a:spcBef>
              <a:buFont typeface="Wingdings" panose="05000000000000000000" pitchFamily="2" charset="2"/>
              <a:buChar char="q"/>
            </a:pPr>
            <a:r>
              <a:rPr lang="en-US" sz="2800"/>
              <a:t>Diversity</a:t>
            </a:r>
          </a:p>
          <a:p>
            <a:pPr marL="822960" lvl="1">
              <a:lnSpc>
                <a:spcPct val="80000"/>
              </a:lnSpc>
              <a:spcBef>
                <a:spcPts val="300"/>
              </a:spcBef>
              <a:buFont typeface="Wingdings" panose="05000000000000000000" pitchFamily="2" charset="2"/>
              <a:buChar char="q"/>
            </a:pPr>
            <a:r>
              <a:rPr lang="en-US" sz="2800"/>
              <a:t>Roots</a:t>
            </a:r>
          </a:p>
          <a:p>
            <a:pPr marL="0" indent="0" algn="ctr">
              <a:spcBef>
                <a:spcPts val="300"/>
              </a:spcBef>
              <a:buNone/>
            </a:pPr>
            <a:endParaRPr lang="en-US"/>
          </a:p>
          <a:p>
            <a:pPr marL="0" indent="0" algn="ctr">
              <a:spcBef>
                <a:spcPts val="300"/>
              </a:spcBef>
              <a:buNone/>
            </a:pPr>
            <a:endParaRPr lang="en-US" sz="2000"/>
          </a:p>
          <a:p>
            <a:pPr marL="0" indent="0" algn="ctr">
              <a:spcBef>
                <a:spcPts val="0"/>
              </a:spcBef>
              <a:buNone/>
            </a:pPr>
            <a:endParaRPr lang="en-US" sz="2000"/>
          </a:p>
          <a:p>
            <a:pPr marL="0" indent="0" algn="ctr">
              <a:spcBef>
                <a:spcPts val="0"/>
              </a:spcBef>
              <a:buNone/>
            </a:pPr>
            <a:endParaRPr lang="en-US" sz="2000"/>
          </a:p>
        </p:txBody>
      </p:sp>
      <p:cxnSp>
        <p:nvCxnSpPr>
          <p:cNvPr id="10" name="Straight Connector 9">
            <a:extLst>
              <a:ext uri="{FF2B5EF4-FFF2-40B4-BE49-F238E27FC236}">
                <a16:creationId xmlns:a16="http://schemas.microsoft.com/office/drawing/2014/main" id="{51C59829-BBF5-4F50-8E70-242C8F7DF203}"/>
              </a:ext>
            </a:extLst>
          </p:cNvPr>
          <p:cNvCxnSpPr>
            <a:cxnSpLocks/>
          </p:cNvCxnSpPr>
          <p:nvPr/>
        </p:nvCxnSpPr>
        <p:spPr>
          <a:xfrm>
            <a:off x="600211" y="2865614"/>
            <a:ext cx="1959246"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EC4BFAA-67C9-42A3-993A-79092CA99639}"/>
              </a:ext>
            </a:extLst>
          </p:cNvPr>
          <p:cNvCxnSpPr>
            <a:cxnSpLocks/>
          </p:cNvCxnSpPr>
          <p:nvPr/>
        </p:nvCxnSpPr>
        <p:spPr>
          <a:xfrm>
            <a:off x="6667684" y="2851416"/>
            <a:ext cx="1959246"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63F0552-7A35-43FE-9BC6-4C0532505605}"/>
              </a:ext>
            </a:extLst>
          </p:cNvPr>
          <p:cNvCxnSpPr>
            <a:cxnSpLocks/>
          </p:cNvCxnSpPr>
          <p:nvPr/>
        </p:nvCxnSpPr>
        <p:spPr>
          <a:xfrm>
            <a:off x="3633582" y="2865612"/>
            <a:ext cx="1959246"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06BA2F6-AA0B-4027-A053-53D212116E58}"/>
              </a:ext>
            </a:extLst>
          </p:cNvPr>
          <p:cNvPicPr>
            <a:picLocks noChangeAspect="1"/>
          </p:cNvPicPr>
          <p:nvPr/>
        </p:nvPicPr>
        <p:blipFill>
          <a:blip r:embed="rId3"/>
          <a:stretch>
            <a:fillRect/>
          </a:stretch>
        </p:blipFill>
        <p:spPr>
          <a:xfrm>
            <a:off x="9728836" y="1419463"/>
            <a:ext cx="4661889" cy="3475804"/>
          </a:xfrm>
          <a:prstGeom prst="rect">
            <a:avLst/>
          </a:prstGeom>
        </p:spPr>
      </p:pic>
      <p:pic>
        <p:nvPicPr>
          <p:cNvPr id="4" name="Picture 3">
            <a:extLst>
              <a:ext uri="{FF2B5EF4-FFF2-40B4-BE49-F238E27FC236}">
                <a16:creationId xmlns:a16="http://schemas.microsoft.com/office/drawing/2014/main" id="{F5BBF091-7E48-47F4-87E7-DB60283159EC}"/>
              </a:ext>
            </a:extLst>
          </p:cNvPr>
          <p:cNvPicPr>
            <a:picLocks noChangeAspect="1"/>
          </p:cNvPicPr>
          <p:nvPr/>
        </p:nvPicPr>
        <p:blipFill>
          <a:blip r:embed="rId4"/>
          <a:stretch>
            <a:fillRect/>
          </a:stretch>
        </p:blipFill>
        <p:spPr>
          <a:xfrm>
            <a:off x="6243272" y="4545721"/>
            <a:ext cx="2641842" cy="1485874"/>
          </a:xfrm>
          <a:prstGeom prst="rect">
            <a:avLst/>
          </a:prstGeom>
        </p:spPr>
      </p:pic>
      <p:sp>
        <p:nvSpPr>
          <p:cNvPr id="13" name="TextBox 12">
            <a:extLst>
              <a:ext uri="{FF2B5EF4-FFF2-40B4-BE49-F238E27FC236}">
                <a16:creationId xmlns:a16="http://schemas.microsoft.com/office/drawing/2014/main" id="{82F89F04-E863-4C41-A2F8-3448D768576B}"/>
              </a:ext>
            </a:extLst>
          </p:cNvPr>
          <p:cNvSpPr txBox="1"/>
          <p:nvPr/>
        </p:nvSpPr>
        <p:spPr>
          <a:xfrm>
            <a:off x="6139993" y="6124247"/>
            <a:ext cx="3125926" cy="276999"/>
          </a:xfrm>
          <a:prstGeom prst="rect">
            <a:avLst/>
          </a:prstGeom>
          <a:noFill/>
        </p:spPr>
        <p:txBody>
          <a:bodyPr wrap="square" rtlCol="0">
            <a:spAutoFit/>
          </a:bodyPr>
          <a:lstStyle/>
          <a:p>
            <a:r>
              <a:rPr lang="en-US" sz="1200"/>
              <a:t>Strips of flowering cover crops in potato field</a:t>
            </a:r>
          </a:p>
        </p:txBody>
      </p:sp>
      <p:pic>
        <p:nvPicPr>
          <p:cNvPr id="15" name="Picture 14">
            <a:extLst>
              <a:ext uri="{FF2B5EF4-FFF2-40B4-BE49-F238E27FC236}">
                <a16:creationId xmlns:a16="http://schemas.microsoft.com/office/drawing/2014/main" id="{7EF381EC-142A-4B5A-B4C5-EDD4F78D6049}"/>
              </a:ext>
            </a:extLst>
          </p:cNvPr>
          <p:cNvPicPr>
            <a:picLocks noChangeAspect="1"/>
          </p:cNvPicPr>
          <p:nvPr/>
        </p:nvPicPr>
        <p:blipFill>
          <a:blip r:embed="rId5"/>
          <a:stretch>
            <a:fillRect/>
          </a:stretch>
        </p:blipFill>
        <p:spPr>
          <a:xfrm>
            <a:off x="316821" y="4485220"/>
            <a:ext cx="2438937" cy="1829203"/>
          </a:xfrm>
          <a:prstGeom prst="rect">
            <a:avLst/>
          </a:prstGeom>
        </p:spPr>
      </p:pic>
      <p:grpSp>
        <p:nvGrpSpPr>
          <p:cNvPr id="23" name="Group 22">
            <a:extLst>
              <a:ext uri="{FF2B5EF4-FFF2-40B4-BE49-F238E27FC236}">
                <a16:creationId xmlns:a16="http://schemas.microsoft.com/office/drawing/2014/main" id="{13609EBE-759A-497C-BAE8-6EB88C1FC537}"/>
              </a:ext>
            </a:extLst>
          </p:cNvPr>
          <p:cNvGrpSpPr/>
          <p:nvPr/>
        </p:nvGrpSpPr>
        <p:grpSpPr>
          <a:xfrm>
            <a:off x="677046" y="2918021"/>
            <a:ext cx="406166" cy="1605900"/>
            <a:chOff x="677046" y="2918021"/>
            <a:chExt cx="406166" cy="1605900"/>
          </a:xfrm>
        </p:grpSpPr>
        <p:sp>
          <p:nvSpPr>
            <p:cNvPr id="30" name="TextBox 29">
              <a:extLst>
                <a:ext uri="{FF2B5EF4-FFF2-40B4-BE49-F238E27FC236}">
                  <a16:creationId xmlns:a16="http://schemas.microsoft.com/office/drawing/2014/main" id="{8D1BB319-F56F-4D30-ACF0-EBE1034BBEBC}"/>
                </a:ext>
              </a:extLst>
            </p:cNvPr>
            <p:cNvSpPr txBox="1"/>
            <p:nvPr/>
          </p:nvSpPr>
          <p:spPr>
            <a:xfrm>
              <a:off x="686572" y="3305953"/>
              <a:ext cx="395478"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31" name="TextBox 30">
              <a:extLst>
                <a:ext uri="{FF2B5EF4-FFF2-40B4-BE49-F238E27FC236}">
                  <a16:creationId xmlns:a16="http://schemas.microsoft.com/office/drawing/2014/main" id="{8621CCCF-9391-4E5F-B6E0-42704B7EB685}"/>
                </a:ext>
              </a:extLst>
            </p:cNvPr>
            <p:cNvSpPr txBox="1"/>
            <p:nvPr/>
          </p:nvSpPr>
          <p:spPr>
            <a:xfrm>
              <a:off x="677046" y="2918021"/>
              <a:ext cx="395497" cy="461665"/>
            </a:xfrm>
            <a:prstGeom prst="rect">
              <a:avLst/>
            </a:prstGeom>
            <a:noFill/>
          </p:spPr>
          <p:txBody>
            <a:bodyPr wrap="square" rtlCol="0">
              <a:spAutoFit/>
            </a:bodyPr>
            <a:lstStyle/>
            <a:p>
              <a:r>
                <a:rPr lang="en-US" sz="2400" b="1" dirty="0">
                  <a:solidFill>
                    <a:srgbClr val="C00000"/>
                  </a:solidFill>
                  <a:latin typeface="Wingdings" panose="05000000000000000000" pitchFamily="2" charset="2"/>
                  <a:sym typeface="Wingdings" panose="05000000000000000000" pitchFamily="2" charset="2"/>
                </a:rPr>
                <a:t></a:t>
              </a:r>
              <a:endParaRPr lang="en-US" sz="2400" b="1" dirty="0">
                <a:solidFill>
                  <a:srgbClr val="C00000"/>
                </a:solidFill>
                <a:latin typeface="Wingdings" panose="05000000000000000000" pitchFamily="2" charset="2"/>
              </a:endParaRPr>
            </a:p>
          </p:txBody>
        </p:sp>
        <p:sp>
          <p:nvSpPr>
            <p:cNvPr id="32" name="TextBox 31">
              <a:extLst>
                <a:ext uri="{FF2B5EF4-FFF2-40B4-BE49-F238E27FC236}">
                  <a16:creationId xmlns:a16="http://schemas.microsoft.com/office/drawing/2014/main" id="{683D3CF6-E4C6-49F9-9D70-3D4DCC94C10B}"/>
                </a:ext>
              </a:extLst>
            </p:cNvPr>
            <p:cNvSpPr txBox="1"/>
            <p:nvPr/>
          </p:nvSpPr>
          <p:spPr>
            <a:xfrm>
              <a:off x="687753" y="4062256"/>
              <a:ext cx="395459"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33" name="TextBox 32">
              <a:extLst>
                <a:ext uri="{FF2B5EF4-FFF2-40B4-BE49-F238E27FC236}">
                  <a16:creationId xmlns:a16="http://schemas.microsoft.com/office/drawing/2014/main" id="{437F1160-03A7-4DA8-B022-DFC52D398014}"/>
                </a:ext>
              </a:extLst>
            </p:cNvPr>
            <p:cNvSpPr txBox="1"/>
            <p:nvPr/>
          </p:nvSpPr>
          <p:spPr>
            <a:xfrm>
              <a:off x="687734" y="3676573"/>
              <a:ext cx="395478"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grpSp>
      <p:grpSp>
        <p:nvGrpSpPr>
          <p:cNvPr id="2" name="Group 1">
            <a:extLst>
              <a:ext uri="{FF2B5EF4-FFF2-40B4-BE49-F238E27FC236}">
                <a16:creationId xmlns:a16="http://schemas.microsoft.com/office/drawing/2014/main" id="{738E261A-1DAC-4D67-B35E-516CD5C08F62}"/>
              </a:ext>
            </a:extLst>
          </p:cNvPr>
          <p:cNvGrpSpPr/>
          <p:nvPr/>
        </p:nvGrpSpPr>
        <p:grpSpPr>
          <a:xfrm>
            <a:off x="6753408" y="2929794"/>
            <a:ext cx="384834" cy="1214659"/>
            <a:chOff x="6753408" y="2420201"/>
            <a:chExt cx="384834" cy="1214659"/>
          </a:xfrm>
        </p:grpSpPr>
        <p:sp>
          <p:nvSpPr>
            <p:cNvPr id="38" name="TextBox 37">
              <a:extLst>
                <a:ext uri="{FF2B5EF4-FFF2-40B4-BE49-F238E27FC236}">
                  <a16:creationId xmlns:a16="http://schemas.microsoft.com/office/drawing/2014/main" id="{284D6E28-C5CF-48C8-9BE8-D9C6ACB83F79}"/>
                </a:ext>
              </a:extLst>
            </p:cNvPr>
            <p:cNvSpPr txBox="1"/>
            <p:nvPr/>
          </p:nvSpPr>
          <p:spPr>
            <a:xfrm>
              <a:off x="6753408" y="2420201"/>
              <a:ext cx="38483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39" name="TextBox 38">
              <a:extLst>
                <a:ext uri="{FF2B5EF4-FFF2-40B4-BE49-F238E27FC236}">
                  <a16:creationId xmlns:a16="http://schemas.microsoft.com/office/drawing/2014/main" id="{9CF3F739-7A85-4858-A3A3-C1F670847640}"/>
                </a:ext>
              </a:extLst>
            </p:cNvPr>
            <p:cNvSpPr txBox="1"/>
            <p:nvPr/>
          </p:nvSpPr>
          <p:spPr>
            <a:xfrm>
              <a:off x="6753408" y="3173195"/>
              <a:ext cx="38483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grpSp>
      <p:pic>
        <p:nvPicPr>
          <p:cNvPr id="44" name="Picture 43">
            <a:extLst>
              <a:ext uri="{FF2B5EF4-FFF2-40B4-BE49-F238E27FC236}">
                <a16:creationId xmlns:a16="http://schemas.microsoft.com/office/drawing/2014/main" id="{5D251375-69E2-42B7-B3BD-7222ED21E32B}"/>
              </a:ext>
            </a:extLst>
          </p:cNvPr>
          <p:cNvPicPr>
            <a:picLocks noChangeAspect="1"/>
          </p:cNvPicPr>
          <p:nvPr/>
        </p:nvPicPr>
        <p:blipFill rotWithShape="1">
          <a:blip r:embed="rId6">
            <a:extLst>
              <a:ext uri="{28A0092B-C50C-407E-A947-70E740481C1C}">
                <a14:useLocalDpi xmlns:a14="http://schemas.microsoft.com/office/drawing/2010/main" val="0"/>
              </a:ext>
            </a:extLst>
          </a:blip>
          <a:srcRect b="6249"/>
          <a:stretch/>
        </p:blipFill>
        <p:spPr>
          <a:xfrm>
            <a:off x="3260988" y="4496658"/>
            <a:ext cx="2585238" cy="1817757"/>
          </a:xfrm>
          <a:prstGeom prst="rect">
            <a:avLst/>
          </a:prstGeom>
        </p:spPr>
      </p:pic>
      <p:sp>
        <p:nvSpPr>
          <p:cNvPr id="45" name="TextBox 44">
            <a:extLst>
              <a:ext uri="{FF2B5EF4-FFF2-40B4-BE49-F238E27FC236}">
                <a16:creationId xmlns:a16="http://schemas.microsoft.com/office/drawing/2014/main" id="{633BA44F-A92E-44A5-BDAD-80F28C6CD723}"/>
              </a:ext>
            </a:extLst>
          </p:cNvPr>
          <p:cNvSpPr txBox="1"/>
          <p:nvPr/>
        </p:nvSpPr>
        <p:spPr>
          <a:xfrm>
            <a:off x="3603200" y="6256198"/>
            <a:ext cx="2336263" cy="276999"/>
          </a:xfrm>
          <a:prstGeom prst="rect">
            <a:avLst/>
          </a:prstGeom>
          <a:noFill/>
        </p:spPr>
        <p:txBody>
          <a:bodyPr wrap="square" rtlCol="0">
            <a:spAutoFit/>
          </a:bodyPr>
          <a:lstStyle/>
          <a:p>
            <a:pPr algn="r"/>
            <a:r>
              <a:rPr lang="en-US" sz="1200"/>
              <a:t>The Ohio State University</a:t>
            </a:r>
          </a:p>
        </p:txBody>
      </p:sp>
      <p:grpSp>
        <p:nvGrpSpPr>
          <p:cNvPr id="14" name="Group 13">
            <a:extLst>
              <a:ext uri="{FF2B5EF4-FFF2-40B4-BE49-F238E27FC236}">
                <a16:creationId xmlns:a16="http://schemas.microsoft.com/office/drawing/2014/main" id="{9621FCB3-454F-43F5-A469-298C0302B308}"/>
              </a:ext>
            </a:extLst>
          </p:cNvPr>
          <p:cNvGrpSpPr/>
          <p:nvPr/>
        </p:nvGrpSpPr>
        <p:grpSpPr>
          <a:xfrm>
            <a:off x="3688794" y="2898146"/>
            <a:ext cx="384834" cy="1630209"/>
            <a:chOff x="3688794" y="2898146"/>
            <a:chExt cx="384834" cy="1630209"/>
          </a:xfrm>
        </p:grpSpPr>
        <p:grpSp>
          <p:nvGrpSpPr>
            <p:cNvPr id="34" name="Group 33">
              <a:extLst>
                <a:ext uri="{FF2B5EF4-FFF2-40B4-BE49-F238E27FC236}">
                  <a16:creationId xmlns:a16="http://schemas.microsoft.com/office/drawing/2014/main" id="{DEC43E39-FF9A-45AA-BC1B-6C36ECB6F241}"/>
                </a:ext>
              </a:extLst>
            </p:cNvPr>
            <p:cNvGrpSpPr/>
            <p:nvPr/>
          </p:nvGrpSpPr>
          <p:grpSpPr>
            <a:xfrm>
              <a:off x="3709534" y="3311195"/>
              <a:ext cx="352880" cy="1217160"/>
              <a:chOff x="3709534" y="3052990"/>
              <a:chExt cx="352880" cy="1217160"/>
            </a:xfrm>
          </p:grpSpPr>
          <p:sp>
            <p:nvSpPr>
              <p:cNvPr id="35" name="TextBox 34">
                <a:extLst>
                  <a:ext uri="{FF2B5EF4-FFF2-40B4-BE49-F238E27FC236}">
                    <a16:creationId xmlns:a16="http://schemas.microsoft.com/office/drawing/2014/main" id="{2DE673ED-FB64-4715-8398-2B687B4D9D6A}"/>
                  </a:ext>
                </a:extLst>
              </p:cNvPr>
              <p:cNvSpPr txBox="1"/>
              <p:nvPr/>
            </p:nvSpPr>
            <p:spPr>
              <a:xfrm>
                <a:off x="3719060" y="3428477"/>
                <a:ext cx="34335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36" name="TextBox 35">
                <a:extLst>
                  <a:ext uri="{FF2B5EF4-FFF2-40B4-BE49-F238E27FC236}">
                    <a16:creationId xmlns:a16="http://schemas.microsoft.com/office/drawing/2014/main" id="{44C441BA-3A96-4070-873B-14C0D313701C}"/>
                  </a:ext>
                </a:extLst>
              </p:cNvPr>
              <p:cNvSpPr txBox="1"/>
              <p:nvPr/>
            </p:nvSpPr>
            <p:spPr>
              <a:xfrm>
                <a:off x="3719060" y="3808485"/>
                <a:ext cx="34335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37" name="TextBox 36">
                <a:extLst>
                  <a:ext uri="{FF2B5EF4-FFF2-40B4-BE49-F238E27FC236}">
                    <a16:creationId xmlns:a16="http://schemas.microsoft.com/office/drawing/2014/main" id="{FB75BD72-2F9C-4289-B9FC-BCCA62966E93}"/>
                  </a:ext>
                </a:extLst>
              </p:cNvPr>
              <p:cNvSpPr txBox="1"/>
              <p:nvPr/>
            </p:nvSpPr>
            <p:spPr>
              <a:xfrm>
                <a:off x="3709534" y="3052990"/>
                <a:ext cx="34335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grpSp>
        <p:sp>
          <p:nvSpPr>
            <p:cNvPr id="28" name="TextBox 27">
              <a:extLst>
                <a:ext uri="{FF2B5EF4-FFF2-40B4-BE49-F238E27FC236}">
                  <a16:creationId xmlns:a16="http://schemas.microsoft.com/office/drawing/2014/main" id="{A910C0D1-6F5D-4B88-891C-7B368BE46389}"/>
                </a:ext>
              </a:extLst>
            </p:cNvPr>
            <p:cNvSpPr txBox="1"/>
            <p:nvPr/>
          </p:nvSpPr>
          <p:spPr>
            <a:xfrm>
              <a:off x="3688794" y="2898146"/>
              <a:ext cx="384834" cy="461665"/>
            </a:xfrm>
            <a:prstGeom prst="rect">
              <a:avLst/>
            </a:prstGeom>
            <a:noFill/>
          </p:spPr>
          <p:txBody>
            <a:bodyPr wrap="square" rtlCol="0">
              <a:spAutoFit/>
            </a:bodyPr>
            <a:lstStyle/>
            <a:p>
              <a:r>
                <a:rPr lang="en-US" sz="2400" b="1">
                  <a:solidFill>
                    <a:srgbClr val="C00000"/>
                  </a:solidFill>
                  <a:highlight>
                    <a:srgbClr val="FFFF00"/>
                  </a:highlight>
                  <a:latin typeface="Wingdings" panose="05000000000000000000" pitchFamily="2" charset="2"/>
                  <a:sym typeface="Wingdings" panose="05000000000000000000" pitchFamily="2" charset="2"/>
                </a:rPr>
                <a:t></a:t>
              </a:r>
              <a:endParaRPr lang="en-US" sz="2400" b="1">
                <a:solidFill>
                  <a:srgbClr val="C00000"/>
                </a:solidFill>
                <a:highlight>
                  <a:srgbClr val="FFFF00"/>
                </a:highlight>
                <a:latin typeface="Wingdings" panose="05000000000000000000" pitchFamily="2" charset="2"/>
              </a:endParaRPr>
            </a:p>
          </p:txBody>
        </p:sp>
      </p:grpSp>
      <p:sp>
        <p:nvSpPr>
          <p:cNvPr id="16" name="TextBox 15">
            <a:extLst>
              <a:ext uri="{FF2B5EF4-FFF2-40B4-BE49-F238E27FC236}">
                <a16:creationId xmlns:a16="http://schemas.microsoft.com/office/drawing/2014/main" id="{B05B8B33-A35D-5E8E-07EC-75CE383F9C57}"/>
              </a:ext>
            </a:extLst>
          </p:cNvPr>
          <p:cNvSpPr txBox="1"/>
          <p:nvPr/>
        </p:nvSpPr>
        <p:spPr>
          <a:xfrm>
            <a:off x="-4644571" y="798286"/>
            <a:ext cx="3143697" cy="646331"/>
          </a:xfrm>
          <a:prstGeom prst="rect">
            <a:avLst/>
          </a:prstGeom>
          <a:noFill/>
        </p:spPr>
        <p:txBody>
          <a:bodyPr wrap="square" rtlCol="0">
            <a:spAutoFit/>
          </a:bodyPr>
          <a:lstStyle/>
          <a:p>
            <a:r>
              <a:rPr lang="en-US" dirty="0">
                <a:highlight>
                  <a:srgbClr val="FFFF00"/>
                </a:highlight>
              </a:rPr>
              <a:t>Put in photos for urban agriculture</a:t>
            </a:r>
          </a:p>
        </p:txBody>
      </p:sp>
    </p:spTree>
    <p:extLst>
      <p:ext uri="{BB962C8B-B14F-4D97-AF65-F5344CB8AC3E}">
        <p14:creationId xmlns:p14="http://schemas.microsoft.com/office/powerpoint/2010/main" val="3825540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767A1-F0CB-4003-B860-70216EF274EA}"/>
              </a:ext>
            </a:extLst>
          </p:cNvPr>
          <p:cNvSpPr>
            <a:spLocks noGrp="1"/>
          </p:cNvSpPr>
          <p:nvPr>
            <p:ph type="title"/>
          </p:nvPr>
        </p:nvSpPr>
        <p:spPr>
          <a:xfrm>
            <a:off x="1212098" y="171113"/>
            <a:ext cx="6719801" cy="842791"/>
          </a:xfrm>
        </p:spPr>
        <p:txBody>
          <a:bodyPr/>
          <a:lstStyle/>
          <a:p>
            <a:r>
              <a:rPr lang="en-US"/>
              <a:t>Objectives</a:t>
            </a:r>
          </a:p>
        </p:txBody>
      </p:sp>
      <p:sp>
        <p:nvSpPr>
          <p:cNvPr id="3" name="Content Placeholder 2">
            <a:extLst>
              <a:ext uri="{FF2B5EF4-FFF2-40B4-BE49-F238E27FC236}">
                <a16:creationId xmlns:a16="http://schemas.microsoft.com/office/drawing/2014/main" id="{CC52FB54-A29E-4777-BD63-40302D255328}"/>
              </a:ext>
            </a:extLst>
          </p:cNvPr>
          <p:cNvSpPr>
            <a:spLocks noGrp="1"/>
          </p:cNvSpPr>
          <p:nvPr>
            <p:ph idx="1"/>
          </p:nvPr>
        </p:nvSpPr>
        <p:spPr>
          <a:xfrm>
            <a:off x="628650" y="1239752"/>
            <a:ext cx="7886700" cy="2430727"/>
          </a:xfrm>
        </p:spPr>
        <p:txBody>
          <a:bodyPr/>
          <a:lstStyle/>
          <a:p>
            <a:pPr marL="514350" lvl="0" indent="-514350">
              <a:buFont typeface="+mj-lt"/>
              <a:buAutoNum type="arabicPeriod"/>
            </a:pPr>
            <a:r>
              <a:rPr lang="en-US"/>
              <a:t>List and explain the soil health principles</a:t>
            </a:r>
          </a:p>
          <a:p>
            <a:pPr marL="514350" lvl="0" indent="-514350">
              <a:buFont typeface="+mj-lt"/>
              <a:buAutoNum type="arabicPeriod"/>
            </a:pPr>
            <a:r>
              <a:rPr lang="en-US"/>
              <a:t>Identify and explain how conservation practices address soil health principles</a:t>
            </a:r>
          </a:p>
          <a:p>
            <a:pPr marL="514350" lvl="0" indent="-514350">
              <a:buFont typeface="+mj-lt"/>
              <a:buAutoNum type="arabicPeriod"/>
            </a:pPr>
            <a:r>
              <a:rPr lang="en-US"/>
              <a:t>Identify </a:t>
            </a:r>
            <a:r>
              <a:rPr lang="en-US" i="1"/>
              <a:t>core</a:t>
            </a:r>
            <a:r>
              <a:rPr lang="en-US"/>
              <a:t> soil health practices in your region</a:t>
            </a:r>
          </a:p>
        </p:txBody>
      </p:sp>
      <p:sp>
        <p:nvSpPr>
          <p:cNvPr id="4" name="Footer Placeholder 3">
            <a:extLst>
              <a:ext uri="{FF2B5EF4-FFF2-40B4-BE49-F238E27FC236}">
                <a16:creationId xmlns:a16="http://schemas.microsoft.com/office/drawing/2014/main" id="{C6C6D503-E414-48AF-9B7F-1CD3B52E971D}"/>
              </a:ext>
            </a:extLst>
          </p:cNvPr>
          <p:cNvSpPr>
            <a:spLocks noGrp="1"/>
          </p:cNvSpPr>
          <p:nvPr>
            <p:ph type="ftr" sz="quarter" idx="11"/>
          </p:nvPr>
        </p:nvSpPr>
        <p:spPr/>
        <p:txBody>
          <a:bodyPr/>
          <a:lstStyle/>
          <a:p>
            <a:r>
              <a:rPr lang="en-US"/>
              <a:t>NRCS | SHD | Soil Health Principles | v2.3</a:t>
            </a:r>
          </a:p>
        </p:txBody>
      </p:sp>
      <p:pic>
        <p:nvPicPr>
          <p:cNvPr id="9" name="Picture 8" descr="A lush green field&#10;&#10;Description generated with very high confidence">
            <a:extLst>
              <a:ext uri="{FF2B5EF4-FFF2-40B4-BE49-F238E27FC236}">
                <a16:creationId xmlns:a16="http://schemas.microsoft.com/office/drawing/2014/main" id="{2E130043-17BF-436A-BB58-B2956AB2207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2"/>
          <a:stretch/>
        </p:blipFill>
        <p:spPr>
          <a:xfrm>
            <a:off x="1407513" y="3429000"/>
            <a:ext cx="6328972" cy="2560320"/>
          </a:xfrm>
          <a:prstGeom prst="rect">
            <a:avLst/>
          </a:prstGeom>
          <a:ln w="19050">
            <a:solidFill>
              <a:schemeClr val="tx1"/>
            </a:solidFill>
          </a:ln>
          <a:effectLst>
            <a:outerShdw blurRad="63500" sx="102000" sy="102000" algn="ctr" rotWithShape="0">
              <a:prstClr val="black">
                <a:alpha val="40000"/>
              </a:prstClr>
            </a:outerShdw>
          </a:effectLst>
        </p:spPr>
      </p:pic>
      <p:sp>
        <p:nvSpPr>
          <p:cNvPr id="10" name="TextBox 9">
            <a:extLst>
              <a:ext uri="{FF2B5EF4-FFF2-40B4-BE49-F238E27FC236}">
                <a16:creationId xmlns:a16="http://schemas.microsoft.com/office/drawing/2014/main" id="{0780F0EA-D6AD-43FF-8E4E-577A5DC08856}"/>
              </a:ext>
            </a:extLst>
          </p:cNvPr>
          <p:cNvSpPr txBox="1"/>
          <p:nvPr/>
        </p:nvSpPr>
        <p:spPr>
          <a:xfrm>
            <a:off x="1348160" y="5825735"/>
            <a:ext cx="846707" cy="215444"/>
          </a:xfrm>
          <a:prstGeom prst="rect">
            <a:avLst/>
          </a:prstGeom>
          <a:noFill/>
        </p:spPr>
        <p:txBody>
          <a:bodyPr wrap="none" rtlCol="0">
            <a:spAutoFit/>
          </a:bodyPr>
          <a:lstStyle/>
          <a:p>
            <a:r>
              <a:rPr lang="en-US" sz="800" i="1">
                <a:solidFill>
                  <a:schemeClr val="bg1"/>
                </a:solidFill>
              </a:rPr>
              <a:t>Cochrane, NRCS</a:t>
            </a:r>
            <a:endParaRPr lang="en-US" sz="800">
              <a:solidFill>
                <a:schemeClr val="bg1"/>
              </a:solidFill>
            </a:endParaRPr>
          </a:p>
        </p:txBody>
      </p:sp>
    </p:spTree>
    <p:extLst>
      <p:ext uri="{BB962C8B-B14F-4D97-AF65-F5344CB8AC3E}">
        <p14:creationId xmlns:p14="http://schemas.microsoft.com/office/powerpoint/2010/main" val="27747248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2C402-806A-FE4F-5E7F-81482D8766A1}"/>
              </a:ext>
            </a:extLst>
          </p:cNvPr>
          <p:cNvSpPr>
            <a:spLocks noGrp="1"/>
          </p:cNvSpPr>
          <p:nvPr>
            <p:ph type="title"/>
          </p:nvPr>
        </p:nvSpPr>
        <p:spPr/>
        <p:txBody>
          <a:bodyPr/>
          <a:lstStyle/>
          <a:p>
            <a:r>
              <a:rPr lang="en-US"/>
              <a:t>Core Practice Review</a:t>
            </a:r>
          </a:p>
        </p:txBody>
      </p:sp>
      <p:sp>
        <p:nvSpPr>
          <p:cNvPr id="5" name="Footer Placeholder 4">
            <a:extLst>
              <a:ext uri="{FF2B5EF4-FFF2-40B4-BE49-F238E27FC236}">
                <a16:creationId xmlns:a16="http://schemas.microsoft.com/office/drawing/2014/main" id="{EC0E739A-6888-29DC-1122-EB0A4B4CC592}"/>
              </a:ext>
            </a:extLst>
          </p:cNvPr>
          <p:cNvSpPr>
            <a:spLocks noGrp="1"/>
          </p:cNvSpPr>
          <p:nvPr>
            <p:ph type="ftr" sz="quarter" idx="11"/>
          </p:nvPr>
        </p:nvSpPr>
        <p:spPr/>
        <p:txBody>
          <a:bodyPr/>
          <a:lstStyle/>
          <a:p>
            <a:r>
              <a:rPr lang="en-US"/>
              <a:t>NRCS | SHD | Soil Health Principles | v2.3</a:t>
            </a:r>
          </a:p>
        </p:txBody>
      </p:sp>
      <p:sp>
        <p:nvSpPr>
          <p:cNvPr id="6" name="Content Placeholder 2">
            <a:extLst>
              <a:ext uri="{FF2B5EF4-FFF2-40B4-BE49-F238E27FC236}">
                <a16:creationId xmlns:a16="http://schemas.microsoft.com/office/drawing/2014/main" id="{E1C443C6-DF34-DCA9-14F5-EDEECB9DFF17}"/>
              </a:ext>
            </a:extLst>
          </p:cNvPr>
          <p:cNvSpPr>
            <a:spLocks noGrp="1"/>
          </p:cNvSpPr>
          <p:nvPr>
            <p:ph sz="half" idx="1"/>
          </p:nvPr>
        </p:nvSpPr>
        <p:spPr>
          <a:xfrm>
            <a:off x="236765" y="1222375"/>
            <a:ext cx="2840264" cy="4954588"/>
          </a:xfrm>
          <a:ln>
            <a:solidFill>
              <a:schemeClr val="tx2">
                <a:lumMod val="50000"/>
              </a:schemeClr>
            </a:solidFill>
          </a:ln>
          <a:effectLst>
            <a:outerShdw blurRad="63500" sx="102000" sy="102000" algn="ctr" rotWithShape="0">
              <a:prstClr val="black">
                <a:alpha val="40000"/>
              </a:prstClr>
            </a:outerShdw>
          </a:effectLst>
        </p:spPr>
        <p:txBody>
          <a:bodyPr>
            <a:normAutofit lnSpcReduction="10000"/>
          </a:bodyPr>
          <a:lstStyle/>
          <a:p>
            <a:pPr marL="0" indent="0" algn="ctr">
              <a:buNone/>
            </a:pPr>
            <a:r>
              <a:rPr lang="en-US" dirty="0">
                <a:solidFill>
                  <a:srgbClr val="005941"/>
                </a:solidFill>
              </a:rPr>
              <a:t>Forest Trails and Landings (655)</a:t>
            </a:r>
          </a:p>
          <a:p>
            <a:pPr marL="0" indent="0" algn="ctr">
              <a:buNone/>
            </a:pPr>
            <a:endParaRPr lang="en-US" dirty="0"/>
          </a:p>
          <a:p>
            <a:pPr marL="0" indent="0" algn="ctr">
              <a:spcBef>
                <a:spcPts val="0"/>
              </a:spcBef>
              <a:buNone/>
            </a:pPr>
            <a:r>
              <a:rPr lang="en-US" dirty="0"/>
              <a:t>Principles Addressed</a:t>
            </a:r>
          </a:p>
          <a:p>
            <a:pPr marL="822960" lvl="1">
              <a:lnSpc>
                <a:spcPct val="80000"/>
              </a:lnSpc>
              <a:spcBef>
                <a:spcPts val="1800"/>
              </a:spcBef>
              <a:buFont typeface="Wingdings" panose="05000000000000000000" pitchFamily="2" charset="2"/>
              <a:buChar char="q"/>
            </a:pPr>
            <a:r>
              <a:rPr lang="en-US" sz="2800" dirty="0"/>
              <a:t>Disturbance</a:t>
            </a:r>
          </a:p>
          <a:p>
            <a:pPr marL="822960" lvl="1">
              <a:lnSpc>
                <a:spcPct val="80000"/>
              </a:lnSpc>
              <a:spcBef>
                <a:spcPts val="300"/>
              </a:spcBef>
              <a:buFont typeface="Wingdings" panose="05000000000000000000" pitchFamily="2" charset="2"/>
              <a:buChar char="q"/>
            </a:pPr>
            <a:r>
              <a:rPr lang="en-US" sz="2800" dirty="0"/>
              <a:t>Cover</a:t>
            </a:r>
          </a:p>
          <a:p>
            <a:pPr marL="822960" lvl="1">
              <a:lnSpc>
                <a:spcPct val="80000"/>
              </a:lnSpc>
              <a:spcBef>
                <a:spcPts val="300"/>
              </a:spcBef>
              <a:buFont typeface="Wingdings" panose="05000000000000000000" pitchFamily="2" charset="2"/>
              <a:buChar char="q"/>
            </a:pPr>
            <a:r>
              <a:rPr lang="en-US" sz="2800" dirty="0"/>
              <a:t>Diversity</a:t>
            </a:r>
          </a:p>
          <a:p>
            <a:pPr marL="822960" lvl="1">
              <a:lnSpc>
                <a:spcPct val="80000"/>
              </a:lnSpc>
              <a:spcBef>
                <a:spcPts val="300"/>
              </a:spcBef>
              <a:buFont typeface="Wingdings" panose="05000000000000000000" pitchFamily="2" charset="2"/>
              <a:buChar char="q"/>
            </a:pPr>
            <a:r>
              <a:rPr lang="en-US" sz="2800" dirty="0"/>
              <a:t>Roots</a:t>
            </a:r>
          </a:p>
          <a:p>
            <a:pPr marL="822960" lvl="1">
              <a:lnSpc>
                <a:spcPct val="80000"/>
              </a:lnSpc>
              <a:spcBef>
                <a:spcPts val="300"/>
              </a:spcBef>
              <a:buFont typeface="Wingdings" panose="05000000000000000000" pitchFamily="2" charset="2"/>
              <a:buChar char="q"/>
            </a:pPr>
            <a:endParaRPr lang="en-US" sz="2800" dirty="0"/>
          </a:p>
          <a:p>
            <a:pPr marL="0" indent="0" algn="ctr">
              <a:spcBef>
                <a:spcPts val="300"/>
              </a:spcBef>
              <a:buNone/>
            </a:pPr>
            <a:r>
              <a:rPr lang="en-US" dirty="0"/>
              <a:t>Picture of this here</a:t>
            </a:r>
          </a:p>
          <a:p>
            <a:pPr marL="0" indent="0" algn="ctr">
              <a:spcBef>
                <a:spcPts val="300"/>
              </a:spcBef>
              <a:buNone/>
            </a:pPr>
            <a:endParaRPr lang="en-US" sz="2000" dirty="0"/>
          </a:p>
          <a:p>
            <a:pPr marL="0" indent="0" algn="ctr">
              <a:spcBef>
                <a:spcPts val="0"/>
              </a:spcBef>
              <a:buNone/>
            </a:pPr>
            <a:endParaRPr lang="en-US" sz="2000" dirty="0"/>
          </a:p>
          <a:p>
            <a:pPr marL="0" indent="0" algn="ctr">
              <a:spcBef>
                <a:spcPts val="0"/>
              </a:spcBef>
              <a:buNone/>
            </a:pPr>
            <a:endParaRPr lang="en-US" sz="2000" dirty="0"/>
          </a:p>
        </p:txBody>
      </p:sp>
      <p:cxnSp>
        <p:nvCxnSpPr>
          <p:cNvPr id="7" name="Straight Connector 6">
            <a:extLst>
              <a:ext uri="{FF2B5EF4-FFF2-40B4-BE49-F238E27FC236}">
                <a16:creationId xmlns:a16="http://schemas.microsoft.com/office/drawing/2014/main" id="{082CF815-0E8D-5CAE-1641-C47A1C764A48}"/>
              </a:ext>
            </a:extLst>
          </p:cNvPr>
          <p:cNvCxnSpPr>
            <a:cxnSpLocks/>
          </p:cNvCxnSpPr>
          <p:nvPr/>
        </p:nvCxnSpPr>
        <p:spPr>
          <a:xfrm>
            <a:off x="619892" y="3138728"/>
            <a:ext cx="2075543"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3E5999B1-1717-C3FB-D134-B07986E4B159}"/>
              </a:ext>
            </a:extLst>
          </p:cNvPr>
          <p:cNvSpPr>
            <a:spLocks noGrp="1"/>
          </p:cNvSpPr>
          <p:nvPr>
            <p:ph sz="half" idx="2"/>
          </p:nvPr>
        </p:nvSpPr>
        <p:spPr>
          <a:xfrm>
            <a:off x="3201635" y="1222375"/>
            <a:ext cx="2840264" cy="4954588"/>
          </a:xfrm>
          <a:ln>
            <a:solidFill>
              <a:schemeClr val="tx2">
                <a:lumMod val="50000"/>
              </a:schemeClr>
            </a:solidFill>
          </a:ln>
          <a:effectLst>
            <a:outerShdw blurRad="63500" sx="102000" sy="102000" algn="ctr" rotWithShape="0">
              <a:prstClr val="black">
                <a:alpha val="40000"/>
              </a:prstClr>
            </a:outerShdw>
          </a:effectLst>
        </p:spPr>
        <p:txBody>
          <a:bodyPr>
            <a:normAutofit lnSpcReduction="10000"/>
          </a:bodyPr>
          <a:lstStyle/>
          <a:p>
            <a:pPr marL="0" indent="0" algn="ctr">
              <a:buNone/>
            </a:pPr>
            <a:r>
              <a:rPr lang="en-US" dirty="0">
                <a:solidFill>
                  <a:srgbClr val="005941"/>
                </a:solidFill>
              </a:rPr>
              <a:t>Soil Carbon Amendment (336)</a:t>
            </a:r>
          </a:p>
          <a:p>
            <a:pPr marL="0" indent="0" algn="ctr">
              <a:spcBef>
                <a:spcPts val="0"/>
              </a:spcBef>
              <a:buNone/>
            </a:pPr>
            <a:endParaRPr lang="en-US" dirty="0"/>
          </a:p>
          <a:p>
            <a:pPr marL="0" indent="0" algn="ctr">
              <a:spcBef>
                <a:spcPts val="0"/>
              </a:spcBef>
              <a:buNone/>
            </a:pPr>
            <a:r>
              <a:rPr lang="en-US" dirty="0"/>
              <a:t>Principles Addressed</a:t>
            </a:r>
          </a:p>
          <a:p>
            <a:pPr marL="822960" lvl="1">
              <a:lnSpc>
                <a:spcPct val="80000"/>
              </a:lnSpc>
              <a:spcBef>
                <a:spcPts val="1800"/>
              </a:spcBef>
              <a:buFont typeface="Wingdings" panose="05000000000000000000" pitchFamily="2" charset="2"/>
              <a:buChar char="q"/>
            </a:pPr>
            <a:r>
              <a:rPr lang="en-US" sz="2800" dirty="0"/>
              <a:t>Disturbance</a:t>
            </a:r>
          </a:p>
          <a:p>
            <a:pPr marL="822960" lvl="1">
              <a:lnSpc>
                <a:spcPct val="80000"/>
              </a:lnSpc>
              <a:spcBef>
                <a:spcPts val="300"/>
              </a:spcBef>
              <a:buFont typeface="Wingdings" panose="05000000000000000000" pitchFamily="2" charset="2"/>
              <a:buChar char="q"/>
            </a:pPr>
            <a:r>
              <a:rPr lang="en-US" sz="2800" dirty="0"/>
              <a:t>Cover</a:t>
            </a:r>
          </a:p>
          <a:p>
            <a:pPr marL="822960" lvl="1">
              <a:lnSpc>
                <a:spcPct val="80000"/>
              </a:lnSpc>
              <a:spcBef>
                <a:spcPts val="300"/>
              </a:spcBef>
              <a:buFont typeface="Wingdings" panose="05000000000000000000" pitchFamily="2" charset="2"/>
              <a:buChar char="q"/>
            </a:pPr>
            <a:r>
              <a:rPr lang="en-US" sz="2800" dirty="0"/>
              <a:t>Diversity</a:t>
            </a:r>
          </a:p>
          <a:p>
            <a:pPr marL="822960" lvl="1">
              <a:lnSpc>
                <a:spcPct val="80000"/>
              </a:lnSpc>
              <a:spcBef>
                <a:spcPts val="300"/>
              </a:spcBef>
              <a:buFont typeface="Wingdings" panose="05000000000000000000" pitchFamily="2" charset="2"/>
              <a:buChar char="q"/>
            </a:pPr>
            <a:r>
              <a:rPr lang="en-US" sz="2800" dirty="0"/>
              <a:t>Roots</a:t>
            </a:r>
          </a:p>
          <a:p>
            <a:pPr marL="0" indent="0" algn="ctr">
              <a:spcBef>
                <a:spcPts val="300"/>
              </a:spcBef>
              <a:buNone/>
            </a:pPr>
            <a:endParaRPr lang="en-US" dirty="0"/>
          </a:p>
          <a:p>
            <a:pPr marL="0" indent="0" algn="ctr">
              <a:spcBef>
                <a:spcPts val="300"/>
              </a:spcBef>
              <a:buNone/>
            </a:pPr>
            <a:r>
              <a:rPr lang="en-US" dirty="0"/>
              <a:t>here</a:t>
            </a:r>
          </a:p>
          <a:p>
            <a:pPr marL="0" indent="0" algn="ctr">
              <a:spcBef>
                <a:spcPts val="300"/>
              </a:spcBef>
              <a:buNone/>
            </a:pPr>
            <a:endParaRPr lang="en-US" sz="2000" dirty="0"/>
          </a:p>
          <a:p>
            <a:pPr marL="0" indent="0" algn="ctr">
              <a:spcBef>
                <a:spcPts val="0"/>
              </a:spcBef>
              <a:buNone/>
            </a:pPr>
            <a:endParaRPr lang="en-US" sz="2000" dirty="0"/>
          </a:p>
          <a:p>
            <a:pPr marL="0" indent="0" algn="ctr">
              <a:spcBef>
                <a:spcPts val="0"/>
              </a:spcBef>
              <a:buNone/>
            </a:pPr>
            <a:endParaRPr lang="en-US" sz="2000" dirty="0"/>
          </a:p>
        </p:txBody>
      </p:sp>
      <p:cxnSp>
        <p:nvCxnSpPr>
          <p:cNvPr id="11" name="Straight Connector 10">
            <a:extLst>
              <a:ext uri="{FF2B5EF4-FFF2-40B4-BE49-F238E27FC236}">
                <a16:creationId xmlns:a16="http://schemas.microsoft.com/office/drawing/2014/main" id="{DA18E3FA-64F8-B3D4-4C70-25625AB6C1F4}"/>
              </a:ext>
            </a:extLst>
          </p:cNvPr>
          <p:cNvCxnSpPr>
            <a:cxnSpLocks/>
          </p:cNvCxnSpPr>
          <p:nvPr/>
        </p:nvCxnSpPr>
        <p:spPr>
          <a:xfrm>
            <a:off x="3605767" y="3043478"/>
            <a:ext cx="2032000"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33AAF578-53E3-DDD3-2E55-109E6CDC7BDC}"/>
              </a:ext>
            </a:extLst>
          </p:cNvPr>
          <p:cNvSpPr txBox="1">
            <a:spLocks/>
          </p:cNvSpPr>
          <p:nvPr/>
        </p:nvSpPr>
        <p:spPr>
          <a:xfrm>
            <a:off x="6154899" y="1222375"/>
            <a:ext cx="2840264" cy="4954588"/>
          </a:xfrm>
          <a:prstGeom prst="rect">
            <a:avLst/>
          </a:prstGeom>
          <a:ln>
            <a:solidFill>
              <a:schemeClr val="tx2">
                <a:lumMod val="50000"/>
              </a:schemeClr>
            </a:solidFill>
          </a:ln>
          <a:effectLst>
            <a:outerShdw blurRad="63500" sx="102000" sy="102000" algn="ctr" rotWithShape="0">
              <a:prstClr val="black">
                <a:alpha val="40000"/>
              </a:prstClr>
            </a:outerShdw>
          </a:effectLst>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solidFill>
                  <a:srgbClr val="005941"/>
                </a:solidFill>
              </a:rPr>
              <a:t>Wildlife Habitat Planting (420)</a:t>
            </a:r>
          </a:p>
          <a:p>
            <a:pPr marL="0" indent="0" algn="ctr">
              <a:buFont typeface="Arial" panose="020B0604020202020204" pitchFamily="34" charset="0"/>
              <a:buNone/>
            </a:pPr>
            <a:endParaRPr lang="en-US" dirty="0"/>
          </a:p>
          <a:p>
            <a:pPr marL="0" indent="0" algn="ctr">
              <a:spcBef>
                <a:spcPts val="0"/>
              </a:spcBef>
              <a:buFont typeface="Arial" panose="020B0604020202020204" pitchFamily="34" charset="0"/>
              <a:buNone/>
            </a:pPr>
            <a:r>
              <a:rPr lang="en-US" sz="2700" dirty="0"/>
              <a:t>Principles Addressed</a:t>
            </a:r>
          </a:p>
          <a:p>
            <a:pPr marL="822960" lvl="1">
              <a:lnSpc>
                <a:spcPct val="80000"/>
              </a:lnSpc>
              <a:spcBef>
                <a:spcPts val="1800"/>
              </a:spcBef>
              <a:buFont typeface="Wingdings" panose="05000000000000000000" pitchFamily="2" charset="2"/>
              <a:buChar char="q"/>
            </a:pPr>
            <a:r>
              <a:rPr lang="en-US" sz="2800" dirty="0"/>
              <a:t>Disturbance</a:t>
            </a:r>
          </a:p>
          <a:p>
            <a:pPr marL="822960" lvl="1">
              <a:lnSpc>
                <a:spcPct val="80000"/>
              </a:lnSpc>
              <a:spcBef>
                <a:spcPts val="300"/>
              </a:spcBef>
              <a:buFont typeface="Wingdings" panose="05000000000000000000" pitchFamily="2" charset="2"/>
              <a:buChar char="q"/>
            </a:pPr>
            <a:r>
              <a:rPr lang="en-US" sz="2800" dirty="0"/>
              <a:t>Cover</a:t>
            </a:r>
          </a:p>
          <a:p>
            <a:pPr marL="822960" lvl="1">
              <a:lnSpc>
                <a:spcPct val="80000"/>
              </a:lnSpc>
              <a:spcBef>
                <a:spcPts val="300"/>
              </a:spcBef>
              <a:buFont typeface="Wingdings" panose="05000000000000000000" pitchFamily="2" charset="2"/>
              <a:buChar char="q"/>
            </a:pPr>
            <a:r>
              <a:rPr lang="en-US" sz="2800" dirty="0"/>
              <a:t>Diversity</a:t>
            </a:r>
          </a:p>
          <a:p>
            <a:pPr marL="822960" lvl="1">
              <a:lnSpc>
                <a:spcPct val="80000"/>
              </a:lnSpc>
              <a:spcBef>
                <a:spcPts val="300"/>
              </a:spcBef>
              <a:buFont typeface="Wingdings" panose="05000000000000000000" pitchFamily="2" charset="2"/>
              <a:buChar char="q"/>
            </a:pPr>
            <a:r>
              <a:rPr lang="en-US" sz="2800" dirty="0"/>
              <a:t>Roots</a:t>
            </a:r>
          </a:p>
          <a:p>
            <a:pPr marL="822960" lvl="1">
              <a:lnSpc>
                <a:spcPct val="80000"/>
              </a:lnSpc>
              <a:spcBef>
                <a:spcPts val="300"/>
              </a:spcBef>
              <a:buFont typeface="Wingdings" panose="05000000000000000000" pitchFamily="2" charset="2"/>
              <a:buChar char="q"/>
            </a:pPr>
            <a:endParaRPr lang="en-US" sz="2800" dirty="0"/>
          </a:p>
          <a:p>
            <a:pPr marL="0" indent="0" algn="ctr">
              <a:spcBef>
                <a:spcPts val="300"/>
              </a:spcBef>
              <a:buFont typeface="Arial" panose="020B0604020202020204" pitchFamily="34" charset="0"/>
              <a:buNone/>
            </a:pPr>
            <a:r>
              <a:rPr lang="en-US" dirty="0"/>
              <a:t>Picture of this here</a:t>
            </a:r>
          </a:p>
          <a:p>
            <a:pPr marL="0" indent="0" algn="ctr">
              <a:spcBef>
                <a:spcPts val="300"/>
              </a:spcBef>
              <a:buFont typeface="Arial" panose="020B0604020202020204" pitchFamily="34" charset="0"/>
              <a:buNone/>
            </a:pPr>
            <a:endParaRPr lang="en-US" sz="2000" dirty="0"/>
          </a:p>
          <a:p>
            <a:pPr marL="0" indent="0" algn="ctr">
              <a:spcBef>
                <a:spcPts val="0"/>
              </a:spcBef>
              <a:buFont typeface="Arial" panose="020B0604020202020204" pitchFamily="34" charset="0"/>
              <a:buNone/>
            </a:pPr>
            <a:endParaRPr lang="en-US" sz="2000" dirty="0"/>
          </a:p>
          <a:p>
            <a:pPr marL="0" indent="0" algn="ctr">
              <a:spcBef>
                <a:spcPts val="0"/>
              </a:spcBef>
              <a:buFont typeface="Arial" panose="020B0604020202020204" pitchFamily="34" charset="0"/>
              <a:buNone/>
            </a:pPr>
            <a:endParaRPr lang="en-US" sz="2000" dirty="0"/>
          </a:p>
        </p:txBody>
      </p:sp>
      <p:cxnSp>
        <p:nvCxnSpPr>
          <p:cNvPr id="17" name="Straight Connector 16">
            <a:extLst>
              <a:ext uri="{FF2B5EF4-FFF2-40B4-BE49-F238E27FC236}">
                <a16:creationId xmlns:a16="http://schemas.microsoft.com/office/drawing/2014/main" id="{0873D405-0DAC-23C3-37BF-2ABC0E1E242E}"/>
              </a:ext>
            </a:extLst>
          </p:cNvPr>
          <p:cNvCxnSpPr>
            <a:cxnSpLocks/>
          </p:cNvCxnSpPr>
          <p:nvPr/>
        </p:nvCxnSpPr>
        <p:spPr>
          <a:xfrm>
            <a:off x="6559030" y="3152042"/>
            <a:ext cx="2032000"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F45290E-4A79-B4E1-39E9-85122F551F7D}"/>
              </a:ext>
            </a:extLst>
          </p:cNvPr>
          <p:cNvSpPr txBox="1"/>
          <p:nvPr/>
        </p:nvSpPr>
        <p:spPr>
          <a:xfrm>
            <a:off x="847254" y="3223808"/>
            <a:ext cx="395497" cy="461665"/>
          </a:xfrm>
          <a:prstGeom prst="rect">
            <a:avLst/>
          </a:prstGeom>
          <a:noFill/>
        </p:spPr>
        <p:txBody>
          <a:bodyPr wrap="square" rtlCol="0">
            <a:spAutoFit/>
          </a:bodyPr>
          <a:lstStyle/>
          <a:p>
            <a:r>
              <a:rPr lang="en-US" sz="2400" b="1" dirty="0">
                <a:solidFill>
                  <a:srgbClr val="C00000"/>
                </a:solidFill>
                <a:latin typeface="Wingdings" panose="05000000000000000000" pitchFamily="2" charset="2"/>
                <a:sym typeface="Wingdings" panose="05000000000000000000" pitchFamily="2" charset="2"/>
              </a:rPr>
              <a:t></a:t>
            </a:r>
            <a:endParaRPr lang="en-US" sz="2400" b="1" dirty="0">
              <a:solidFill>
                <a:srgbClr val="C00000"/>
              </a:solidFill>
              <a:latin typeface="Wingdings" panose="05000000000000000000" pitchFamily="2" charset="2"/>
            </a:endParaRPr>
          </a:p>
        </p:txBody>
      </p:sp>
      <p:sp>
        <p:nvSpPr>
          <p:cNvPr id="4" name="TextBox 3">
            <a:extLst>
              <a:ext uri="{FF2B5EF4-FFF2-40B4-BE49-F238E27FC236}">
                <a16:creationId xmlns:a16="http://schemas.microsoft.com/office/drawing/2014/main" id="{CCC981B0-6759-F7B7-60E4-FC57C12909A0}"/>
              </a:ext>
            </a:extLst>
          </p:cNvPr>
          <p:cNvSpPr txBox="1"/>
          <p:nvPr/>
        </p:nvSpPr>
        <p:spPr>
          <a:xfrm>
            <a:off x="6764586" y="4221579"/>
            <a:ext cx="274389" cy="461665"/>
          </a:xfrm>
          <a:prstGeom prst="rect">
            <a:avLst/>
          </a:prstGeom>
          <a:noFill/>
        </p:spPr>
        <p:txBody>
          <a:bodyPr wrap="square" rtlCol="0">
            <a:spAutoFit/>
          </a:bodyPr>
          <a:lstStyle/>
          <a:p>
            <a:r>
              <a:rPr lang="en-US" sz="2400" b="1" dirty="0">
                <a:solidFill>
                  <a:srgbClr val="C00000"/>
                </a:solidFill>
                <a:latin typeface="Wingdings" panose="05000000000000000000" pitchFamily="2" charset="2"/>
                <a:sym typeface="Wingdings" panose="05000000000000000000" pitchFamily="2" charset="2"/>
              </a:rPr>
              <a:t></a:t>
            </a:r>
            <a:endParaRPr lang="en-US" sz="2400" b="1" dirty="0">
              <a:solidFill>
                <a:srgbClr val="C00000"/>
              </a:solidFill>
              <a:latin typeface="Wingdings" panose="05000000000000000000" pitchFamily="2" charset="2"/>
            </a:endParaRPr>
          </a:p>
        </p:txBody>
      </p:sp>
      <p:sp>
        <p:nvSpPr>
          <p:cNvPr id="8" name="TextBox 7">
            <a:extLst>
              <a:ext uri="{FF2B5EF4-FFF2-40B4-BE49-F238E27FC236}">
                <a16:creationId xmlns:a16="http://schemas.microsoft.com/office/drawing/2014/main" id="{6D16F8B9-4664-E714-ED06-456D361CDB41}"/>
              </a:ext>
            </a:extLst>
          </p:cNvPr>
          <p:cNvSpPr txBox="1"/>
          <p:nvPr/>
        </p:nvSpPr>
        <p:spPr>
          <a:xfrm>
            <a:off x="829033" y="3524663"/>
            <a:ext cx="395497" cy="461665"/>
          </a:xfrm>
          <a:prstGeom prst="rect">
            <a:avLst/>
          </a:prstGeom>
          <a:noFill/>
        </p:spPr>
        <p:txBody>
          <a:bodyPr wrap="square" rtlCol="0">
            <a:spAutoFit/>
          </a:bodyPr>
          <a:lstStyle/>
          <a:p>
            <a:r>
              <a:rPr lang="en-US" sz="2400" b="1" dirty="0">
                <a:solidFill>
                  <a:srgbClr val="C00000"/>
                </a:solidFill>
                <a:latin typeface="Wingdings" panose="05000000000000000000" pitchFamily="2" charset="2"/>
                <a:sym typeface="Wingdings" panose="05000000000000000000" pitchFamily="2" charset="2"/>
              </a:rPr>
              <a:t></a:t>
            </a:r>
            <a:endParaRPr lang="en-US" sz="2400" b="1" dirty="0">
              <a:solidFill>
                <a:srgbClr val="C00000"/>
              </a:solidFill>
              <a:latin typeface="Wingdings" panose="05000000000000000000" pitchFamily="2" charset="2"/>
            </a:endParaRPr>
          </a:p>
        </p:txBody>
      </p:sp>
      <p:sp>
        <p:nvSpPr>
          <p:cNvPr id="9" name="TextBox 8">
            <a:extLst>
              <a:ext uri="{FF2B5EF4-FFF2-40B4-BE49-F238E27FC236}">
                <a16:creationId xmlns:a16="http://schemas.microsoft.com/office/drawing/2014/main" id="{472452D5-C575-B533-B10F-3F31F18319D1}"/>
              </a:ext>
            </a:extLst>
          </p:cNvPr>
          <p:cNvSpPr txBox="1"/>
          <p:nvPr/>
        </p:nvSpPr>
        <p:spPr>
          <a:xfrm flipH="1">
            <a:off x="3796820" y="3767798"/>
            <a:ext cx="395497" cy="461665"/>
          </a:xfrm>
          <a:prstGeom prst="rect">
            <a:avLst/>
          </a:prstGeom>
          <a:noFill/>
        </p:spPr>
        <p:txBody>
          <a:bodyPr wrap="square" rtlCol="0">
            <a:spAutoFit/>
          </a:bodyPr>
          <a:lstStyle/>
          <a:p>
            <a:r>
              <a:rPr lang="en-US" sz="2400" b="1" dirty="0">
                <a:solidFill>
                  <a:srgbClr val="C00000"/>
                </a:solidFill>
                <a:latin typeface="Wingdings" panose="05000000000000000000" pitchFamily="2" charset="2"/>
                <a:sym typeface="Wingdings" panose="05000000000000000000" pitchFamily="2" charset="2"/>
              </a:rPr>
              <a:t></a:t>
            </a:r>
            <a:endParaRPr lang="en-US" sz="2400" b="1" dirty="0">
              <a:solidFill>
                <a:srgbClr val="C00000"/>
              </a:solidFill>
              <a:latin typeface="Wingdings" panose="05000000000000000000" pitchFamily="2" charset="2"/>
            </a:endParaRPr>
          </a:p>
        </p:txBody>
      </p:sp>
      <p:sp>
        <p:nvSpPr>
          <p:cNvPr id="12" name="TextBox 11">
            <a:extLst>
              <a:ext uri="{FF2B5EF4-FFF2-40B4-BE49-F238E27FC236}">
                <a16:creationId xmlns:a16="http://schemas.microsoft.com/office/drawing/2014/main" id="{DFB1D8A1-CD59-6728-803E-3DB96F5EE458}"/>
              </a:ext>
            </a:extLst>
          </p:cNvPr>
          <p:cNvSpPr txBox="1"/>
          <p:nvPr/>
        </p:nvSpPr>
        <p:spPr>
          <a:xfrm>
            <a:off x="6764586" y="3546484"/>
            <a:ext cx="395497" cy="461665"/>
          </a:xfrm>
          <a:prstGeom prst="rect">
            <a:avLst/>
          </a:prstGeom>
          <a:noFill/>
        </p:spPr>
        <p:txBody>
          <a:bodyPr wrap="square" rtlCol="0">
            <a:spAutoFit/>
          </a:bodyPr>
          <a:lstStyle/>
          <a:p>
            <a:r>
              <a:rPr lang="en-US" sz="2400" b="1" dirty="0">
                <a:solidFill>
                  <a:srgbClr val="C00000"/>
                </a:solidFill>
                <a:latin typeface="Wingdings" panose="05000000000000000000" pitchFamily="2" charset="2"/>
                <a:sym typeface="Wingdings" panose="05000000000000000000" pitchFamily="2" charset="2"/>
              </a:rPr>
              <a:t></a:t>
            </a:r>
            <a:endParaRPr lang="en-US" sz="2400" b="1" dirty="0">
              <a:solidFill>
                <a:srgbClr val="C00000"/>
              </a:solidFill>
              <a:latin typeface="Wingdings" panose="05000000000000000000" pitchFamily="2" charset="2"/>
            </a:endParaRPr>
          </a:p>
        </p:txBody>
      </p:sp>
      <p:sp>
        <p:nvSpPr>
          <p:cNvPr id="13" name="TextBox 12">
            <a:extLst>
              <a:ext uri="{FF2B5EF4-FFF2-40B4-BE49-F238E27FC236}">
                <a16:creationId xmlns:a16="http://schemas.microsoft.com/office/drawing/2014/main" id="{116BDB0B-9E7D-5DE2-30FA-8803DAD387AD}"/>
              </a:ext>
            </a:extLst>
          </p:cNvPr>
          <p:cNvSpPr txBox="1"/>
          <p:nvPr/>
        </p:nvSpPr>
        <p:spPr>
          <a:xfrm>
            <a:off x="6764586" y="3869928"/>
            <a:ext cx="395497" cy="461665"/>
          </a:xfrm>
          <a:prstGeom prst="rect">
            <a:avLst/>
          </a:prstGeom>
          <a:noFill/>
        </p:spPr>
        <p:txBody>
          <a:bodyPr wrap="square" rtlCol="0">
            <a:spAutoFit/>
          </a:bodyPr>
          <a:lstStyle/>
          <a:p>
            <a:r>
              <a:rPr lang="en-US" sz="2400" b="1" dirty="0">
                <a:solidFill>
                  <a:srgbClr val="C00000"/>
                </a:solidFill>
                <a:latin typeface="Wingdings" panose="05000000000000000000" pitchFamily="2" charset="2"/>
                <a:sym typeface="Wingdings" panose="05000000000000000000" pitchFamily="2" charset="2"/>
              </a:rPr>
              <a:t></a:t>
            </a:r>
            <a:endParaRPr lang="en-US" sz="2400" b="1" dirty="0">
              <a:solidFill>
                <a:srgbClr val="C00000"/>
              </a:solidFill>
              <a:latin typeface="Wingdings" panose="05000000000000000000" pitchFamily="2" charset="2"/>
            </a:endParaRPr>
          </a:p>
        </p:txBody>
      </p:sp>
      <p:pic>
        <p:nvPicPr>
          <p:cNvPr id="15" name="Picture 14" descr="A field of grass and trees with Midewin National Tallgrass Prairie in the background&#10;&#10;Description automatically generated">
            <a:extLst>
              <a:ext uri="{FF2B5EF4-FFF2-40B4-BE49-F238E27FC236}">
                <a16:creationId xmlns:a16="http://schemas.microsoft.com/office/drawing/2014/main" id="{4CBD33D3-B6E0-DAA2-5A17-2C30593D22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7267" y="4595217"/>
            <a:ext cx="2295525" cy="1530350"/>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pic>
        <p:nvPicPr>
          <p:cNvPr id="19" name="Picture 18" descr="A black pipe with brown dirt coming out of it&#10;&#10;Description automatically generated">
            <a:extLst>
              <a:ext uri="{FF2B5EF4-FFF2-40B4-BE49-F238E27FC236}">
                <a16:creationId xmlns:a16="http://schemas.microsoft.com/office/drawing/2014/main" id="{4C0DAD39-4A98-F5FF-254A-BA4DA0144FB5}"/>
              </a:ext>
            </a:extLst>
          </p:cNvPr>
          <p:cNvPicPr>
            <a:picLocks noChangeAspect="1"/>
          </p:cNvPicPr>
          <p:nvPr/>
        </p:nvPicPr>
        <p:blipFill rotWithShape="1">
          <a:blip r:embed="rId4">
            <a:extLst>
              <a:ext uri="{28A0092B-C50C-407E-A947-70E740481C1C}">
                <a14:useLocalDpi xmlns:a14="http://schemas.microsoft.com/office/drawing/2010/main" val="0"/>
              </a:ext>
            </a:extLst>
          </a:blip>
          <a:srcRect t="20596" b="19067"/>
          <a:stretch/>
        </p:blipFill>
        <p:spPr>
          <a:xfrm>
            <a:off x="3757266" y="4576950"/>
            <a:ext cx="1669841" cy="1511299"/>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549473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9" grpId="0"/>
      <p:bldP spid="12"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853CE-E4A2-429E-9857-3F808324B0CE}"/>
              </a:ext>
            </a:extLst>
          </p:cNvPr>
          <p:cNvSpPr>
            <a:spLocks noGrp="1"/>
          </p:cNvSpPr>
          <p:nvPr>
            <p:ph type="title"/>
          </p:nvPr>
        </p:nvSpPr>
        <p:spPr>
          <a:xfrm>
            <a:off x="1083159" y="2084611"/>
            <a:ext cx="6719801" cy="1344389"/>
          </a:xfrm>
        </p:spPr>
        <p:txBody>
          <a:bodyPr>
            <a:normAutofit fontScale="90000"/>
          </a:bodyPr>
          <a:lstStyle/>
          <a:p>
            <a:r>
              <a:rPr lang="en-US"/>
              <a:t>Discuss Practices in Your Area That Address the Principles</a:t>
            </a:r>
          </a:p>
        </p:txBody>
      </p:sp>
      <p:sp>
        <p:nvSpPr>
          <p:cNvPr id="5" name="Footer Placeholder 4">
            <a:extLst>
              <a:ext uri="{FF2B5EF4-FFF2-40B4-BE49-F238E27FC236}">
                <a16:creationId xmlns:a16="http://schemas.microsoft.com/office/drawing/2014/main" id="{E5D16121-FCF2-42D2-A371-2B8CCAD2DA0E}"/>
              </a:ext>
            </a:extLst>
          </p:cNvPr>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19667664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623130" y="1448904"/>
            <a:ext cx="3920151" cy="4914724"/>
          </a:xfrm>
          <a:prstGeom prst="roundRect">
            <a:avLst/>
          </a:prstGeom>
          <a:solidFill>
            <a:schemeClr val="bg1">
              <a:lumMod val="95000"/>
            </a:schemeClr>
          </a:solidFill>
          <a:ln>
            <a:solidFill>
              <a:srgbClr val="00529D"/>
            </a:solidFill>
          </a:ln>
        </p:spPr>
        <p:style>
          <a:lnRef idx="2">
            <a:schemeClr val="accent2"/>
          </a:lnRef>
          <a:fillRef idx="1">
            <a:schemeClr val="lt1"/>
          </a:fillRef>
          <a:effectRef idx="0">
            <a:schemeClr val="accent2"/>
          </a:effectRef>
          <a:fontRef idx="minor">
            <a:schemeClr val="dk1"/>
          </a:fontRef>
        </p:style>
        <p:txBody>
          <a:bodyPr rtlCol="0" anchor="ctr" anchorCtr="0"/>
          <a:lstStyle/>
          <a:p>
            <a:pPr algn="ctr"/>
            <a:r>
              <a:rPr lang="en-US" sz="2800">
                <a:solidFill>
                  <a:srgbClr val="00529D"/>
                </a:solidFill>
                <a:latin typeface="+mj-lt"/>
              </a:rPr>
              <a:t>                      </a:t>
            </a:r>
          </a:p>
          <a:p>
            <a:pPr algn="r"/>
            <a:endParaRPr lang="en-US" sz="2000">
              <a:solidFill>
                <a:schemeClr val="tx2">
                  <a:lumMod val="50000"/>
                </a:schemeClr>
              </a:solidFill>
              <a:latin typeface="+mj-lt"/>
            </a:endParaRPr>
          </a:p>
        </p:txBody>
      </p:sp>
      <p:sp>
        <p:nvSpPr>
          <p:cNvPr id="10" name="Rounded Rectangle 9"/>
          <p:cNvSpPr/>
          <p:nvPr/>
        </p:nvSpPr>
        <p:spPr>
          <a:xfrm>
            <a:off x="241253" y="1448904"/>
            <a:ext cx="3920151" cy="4914724"/>
          </a:xfrm>
          <a:prstGeom prst="roundRect">
            <a:avLst/>
          </a:prstGeom>
          <a:solidFill>
            <a:schemeClr val="bg1">
              <a:lumMod val="95000"/>
            </a:schemeClr>
          </a:solidFill>
          <a:ln>
            <a:solidFill>
              <a:srgbClr val="00529D"/>
            </a:solidFill>
          </a:ln>
        </p:spPr>
        <p:style>
          <a:lnRef idx="2">
            <a:schemeClr val="accent2"/>
          </a:lnRef>
          <a:fillRef idx="1">
            <a:schemeClr val="lt1"/>
          </a:fillRef>
          <a:effectRef idx="0">
            <a:schemeClr val="accent2"/>
          </a:effectRef>
          <a:fontRef idx="minor">
            <a:schemeClr val="dk1"/>
          </a:fontRef>
        </p:style>
        <p:txBody>
          <a:bodyPr rtlCol="0" anchor="ctr"/>
          <a:lstStyle/>
          <a:p>
            <a:endParaRPr lang="en-US" sz="2800">
              <a:solidFill>
                <a:srgbClr val="00529D"/>
              </a:solidFill>
              <a:latin typeface="+mj-lt"/>
            </a:endParaRPr>
          </a:p>
        </p:txBody>
      </p:sp>
      <p:graphicFrame>
        <p:nvGraphicFramePr>
          <p:cNvPr id="4" name="Content Placeholder 3"/>
          <p:cNvGraphicFramePr>
            <a:graphicFrameLocks noGrp="1"/>
          </p:cNvGraphicFramePr>
          <p:nvPr>
            <p:ph idx="1"/>
          </p:nvPr>
        </p:nvGraphicFramePr>
        <p:xfrm>
          <a:off x="582944" y="1510541"/>
          <a:ext cx="7650178" cy="4822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a:extLst>
              <a:ext uri="{FF2B5EF4-FFF2-40B4-BE49-F238E27FC236}">
                <a16:creationId xmlns:a16="http://schemas.microsoft.com/office/drawing/2014/main" id="{614442F4-5F10-4052-A880-5C6D07A02C1E}"/>
              </a:ext>
            </a:extLst>
          </p:cNvPr>
          <p:cNvSpPr>
            <a:spLocks noGrp="1"/>
          </p:cNvSpPr>
          <p:nvPr>
            <p:ph type="title"/>
          </p:nvPr>
        </p:nvSpPr>
        <p:spPr>
          <a:xfrm>
            <a:off x="1699511" y="324259"/>
            <a:ext cx="7182988" cy="842791"/>
          </a:xfrm>
        </p:spPr>
        <p:txBody>
          <a:bodyPr>
            <a:normAutofit fontScale="90000"/>
          </a:bodyPr>
          <a:lstStyle/>
          <a:p>
            <a:r>
              <a:rPr lang="en-US"/>
              <a:t>Soil Health Principles to Support High Functioning Soils</a:t>
            </a:r>
          </a:p>
        </p:txBody>
      </p:sp>
      <p:sp>
        <p:nvSpPr>
          <p:cNvPr id="2" name="TextBox 1">
            <a:extLst>
              <a:ext uri="{FF2B5EF4-FFF2-40B4-BE49-F238E27FC236}">
                <a16:creationId xmlns:a16="http://schemas.microsoft.com/office/drawing/2014/main" id="{A81BEF2D-08A4-4680-9348-C538843BCAF2}"/>
              </a:ext>
            </a:extLst>
          </p:cNvPr>
          <p:cNvSpPr txBox="1"/>
          <p:nvPr/>
        </p:nvSpPr>
        <p:spPr>
          <a:xfrm>
            <a:off x="6536962" y="3367657"/>
            <a:ext cx="2006319" cy="1446550"/>
          </a:xfrm>
          <a:prstGeom prst="rect">
            <a:avLst/>
          </a:prstGeom>
          <a:noFill/>
        </p:spPr>
        <p:txBody>
          <a:bodyPr wrap="none" rtlCol="0">
            <a:spAutoFit/>
          </a:bodyPr>
          <a:lstStyle/>
          <a:p>
            <a:pPr algn="ctr"/>
            <a:r>
              <a:rPr lang="en-US" sz="2800">
                <a:solidFill>
                  <a:srgbClr val="00529D"/>
                </a:solidFill>
                <a:latin typeface="+mj-lt"/>
              </a:rPr>
              <a:t>Protect</a:t>
            </a:r>
          </a:p>
          <a:p>
            <a:pPr algn="ctr"/>
            <a:r>
              <a:rPr lang="en-US" sz="2000">
                <a:solidFill>
                  <a:schemeClr val="tx2">
                    <a:lumMod val="50000"/>
                  </a:schemeClr>
                </a:solidFill>
                <a:latin typeface="+mj-lt"/>
              </a:rPr>
              <a:t>Soil Aggregates</a:t>
            </a:r>
          </a:p>
          <a:p>
            <a:pPr algn="ctr"/>
            <a:r>
              <a:rPr lang="en-US" sz="2000">
                <a:solidFill>
                  <a:schemeClr val="tx2">
                    <a:lumMod val="50000"/>
                  </a:schemeClr>
                </a:solidFill>
                <a:latin typeface="+mj-lt"/>
              </a:rPr>
              <a:t>Organism Habitat</a:t>
            </a:r>
          </a:p>
          <a:p>
            <a:pPr algn="ctr"/>
            <a:r>
              <a:rPr lang="en-US" sz="2000">
                <a:solidFill>
                  <a:schemeClr val="tx2">
                    <a:lumMod val="50000"/>
                  </a:schemeClr>
                </a:solidFill>
                <a:latin typeface="+mj-lt"/>
              </a:rPr>
              <a:t>SOM</a:t>
            </a:r>
          </a:p>
        </p:txBody>
      </p:sp>
      <p:sp>
        <p:nvSpPr>
          <p:cNvPr id="9" name="TextBox 8">
            <a:extLst>
              <a:ext uri="{FF2B5EF4-FFF2-40B4-BE49-F238E27FC236}">
                <a16:creationId xmlns:a16="http://schemas.microsoft.com/office/drawing/2014/main" id="{E8CEB62E-BBD3-4FE3-8F32-CB06ECFEFD16}"/>
              </a:ext>
            </a:extLst>
          </p:cNvPr>
          <p:cNvSpPr txBox="1"/>
          <p:nvPr/>
        </p:nvSpPr>
        <p:spPr>
          <a:xfrm>
            <a:off x="174008" y="3367657"/>
            <a:ext cx="2148922" cy="2277547"/>
          </a:xfrm>
          <a:prstGeom prst="rect">
            <a:avLst/>
          </a:prstGeom>
          <a:noFill/>
        </p:spPr>
        <p:txBody>
          <a:bodyPr wrap="none" rtlCol="0">
            <a:spAutoFit/>
          </a:bodyPr>
          <a:lstStyle/>
          <a:p>
            <a:pPr algn="ctr"/>
            <a:r>
              <a:rPr lang="en-US" sz="2800">
                <a:solidFill>
                  <a:srgbClr val="00529D"/>
                </a:solidFill>
                <a:latin typeface="+mj-lt"/>
              </a:rPr>
              <a:t>Feed</a:t>
            </a:r>
          </a:p>
          <a:p>
            <a:pPr algn="ctr"/>
            <a:r>
              <a:rPr lang="en-US" sz="2000">
                <a:solidFill>
                  <a:schemeClr val="tx2">
                    <a:lumMod val="50000"/>
                  </a:schemeClr>
                </a:solidFill>
                <a:latin typeface="+mj-lt"/>
              </a:rPr>
              <a:t>Fuel Soil Biology</a:t>
            </a:r>
          </a:p>
          <a:p>
            <a:pPr algn="ctr"/>
            <a:r>
              <a:rPr lang="en-US" sz="2000">
                <a:solidFill>
                  <a:schemeClr val="tx2">
                    <a:lumMod val="50000"/>
                  </a:schemeClr>
                </a:solidFill>
                <a:latin typeface="+mj-lt"/>
              </a:rPr>
              <a:t>Improve Resilience</a:t>
            </a:r>
          </a:p>
          <a:p>
            <a:pPr algn="ctr"/>
            <a:r>
              <a:rPr lang="en-US" sz="2000">
                <a:solidFill>
                  <a:schemeClr val="tx2">
                    <a:lumMod val="50000"/>
                  </a:schemeClr>
                </a:solidFill>
                <a:latin typeface="+mj-lt"/>
              </a:rPr>
              <a:t>Improve SOM</a:t>
            </a:r>
          </a:p>
          <a:p>
            <a:pPr algn="ctr"/>
            <a:endParaRPr lang="en-US">
              <a:solidFill>
                <a:schemeClr val="tx2">
                  <a:lumMod val="50000"/>
                </a:schemeClr>
              </a:solidFill>
            </a:endParaRPr>
          </a:p>
          <a:p>
            <a:pPr algn="ctr"/>
            <a:endParaRPr lang="en-US">
              <a:solidFill>
                <a:schemeClr val="tx2">
                  <a:lumMod val="50000"/>
                </a:schemeClr>
              </a:solidFill>
            </a:endParaRPr>
          </a:p>
          <a:p>
            <a:pPr algn="ctr"/>
            <a:endParaRPr lang="en-US">
              <a:solidFill>
                <a:schemeClr val="tx2">
                  <a:lumMod val="50000"/>
                </a:schemeClr>
              </a:solidFill>
            </a:endParaRPr>
          </a:p>
        </p:txBody>
      </p:sp>
      <p:sp>
        <p:nvSpPr>
          <p:cNvPr id="5" name="Footer Placeholder 4">
            <a:extLst>
              <a:ext uri="{FF2B5EF4-FFF2-40B4-BE49-F238E27FC236}">
                <a16:creationId xmlns:a16="http://schemas.microsoft.com/office/drawing/2014/main" id="{45243C32-F167-4C6F-8A33-3D894EDACFB1}"/>
              </a:ext>
            </a:extLst>
          </p:cNvPr>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30511132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008F500-EA85-4A35-8990-664075E84CE3}"/>
              </a:ext>
            </a:extLst>
          </p:cNvPr>
          <p:cNvSpPr>
            <a:spLocks noGrp="1"/>
          </p:cNvSpPr>
          <p:nvPr>
            <p:ph type="ftr" sz="quarter" idx="11"/>
          </p:nvPr>
        </p:nvSpPr>
        <p:spPr/>
        <p:txBody>
          <a:bodyPr/>
          <a:lstStyle/>
          <a:p>
            <a:r>
              <a:rPr lang="en-US"/>
              <a:t>NRCS | SHD | Soil Health Principles | v2.3</a:t>
            </a:r>
          </a:p>
        </p:txBody>
      </p:sp>
      <p:pic>
        <p:nvPicPr>
          <p:cNvPr id="7" name="Picture 6" descr="A close up of a lush green forest&#10;&#10;Description generated with very high confidence">
            <a:extLst>
              <a:ext uri="{FF2B5EF4-FFF2-40B4-BE49-F238E27FC236}">
                <a16:creationId xmlns:a16="http://schemas.microsoft.com/office/drawing/2014/main" id="{C1E436D3-FB10-4961-93D9-55C5C8470819}"/>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49878" y="870644"/>
            <a:ext cx="9052560" cy="5065544"/>
          </a:xfrm>
          <a:prstGeom prst="rect">
            <a:avLst/>
          </a:prstGeom>
          <a:ln w="19050">
            <a:solidFill>
              <a:schemeClr val="tx1"/>
            </a:solidFill>
          </a:ln>
          <a:effectLst>
            <a:outerShdw blurRad="63500" sx="102000" sy="102000" algn="ctr" rotWithShape="0">
              <a:prstClr val="black">
                <a:alpha val="40000"/>
              </a:prstClr>
            </a:outerShdw>
          </a:effectLst>
        </p:spPr>
      </p:pic>
      <p:sp>
        <p:nvSpPr>
          <p:cNvPr id="8" name="TextBox 7">
            <a:extLst>
              <a:ext uri="{FF2B5EF4-FFF2-40B4-BE49-F238E27FC236}">
                <a16:creationId xmlns:a16="http://schemas.microsoft.com/office/drawing/2014/main" id="{213C0AB7-1436-4CAA-87AA-EE521644CC88}"/>
              </a:ext>
            </a:extLst>
          </p:cNvPr>
          <p:cNvSpPr txBox="1"/>
          <p:nvPr/>
        </p:nvSpPr>
        <p:spPr>
          <a:xfrm>
            <a:off x="-41568" y="5771911"/>
            <a:ext cx="694421" cy="215444"/>
          </a:xfrm>
          <a:prstGeom prst="rect">
            <a:avLst/>
          </a:prstGeom>
          <a:noFill/>
        </p:spPr>
        <p:txBody>
          <a:bodyPr wrap="none" rtlCol="0">
            <a:spAutoFit/>
          </a:bodyPr>
          <a:lstStyle/>
          <a:p>
            <a:r>
              <a:rPr lang="en-US" sz="800" i="1">
                <a:solidFill>
                  <a:schemeClr val="bg1"/>
                </a:solidFill>
              </a:rPr>
              <a:t>Meeh, NRCS</a:t>
            </a:r>
            <a:endParaRPr lang="en-US" sz="800">
              <a:solidFill>
                <a:schemeClr val="bg1"/>
              </a:solidFill>
            </a:endParaRPr>
          </a:p>
        </p:txBody>
      </p:sp>
      <p:sp>
        <p:nvSpPr>
          <p:cNvPr id="3" name="TextBox 2">
            <a:extLst>
              <a:ext uri="{FF2B5EF4-FFF2-40B4-BE49-F238E27FC236}">
                <a16:creationId xmlns:a16="http://schemas.microsoft.com/office/drawing/2014/main" id="{79382405-651A-45F7-AAB7-35B4AFC4D6C0}"/>
              </a:ext>
            </a:extLst>
          </p:cNvPr>
          <p:cNvSpPr txBox="1"/>
          <p:nvPr/>
        </p:nvSpPr>
        <p:spPr>
          <a:xfrm>
            <a:off x="520420" y="3475270"/>
            <a:ext cx="8112320"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dirty="0">
                <a:solidFill>
                  <a:schemeClr val="bg1">
                    <a:lumMod val="95000"/>
                  </a:schemeClr>
                </a:solidFill>
              </a:rPr>
              <a:t>This</a:t>
            </a:r>
            <a:r>
              <a:rPr lang="en-US" b="1" i="1" dirty="0">
                <a:solidFill>
                  <a:schemeClr val="bg1">
                    <a:lumMod val="95000"/>
                  </a:schemeClr>
                </a:solidFill>
                <a:ea typeface="+mn-lt"/>
                <a:cs typeface="+mn-lt"/>
              </a:rPr>
              <a:t> information is provided as a public service and constitutes no endorsement by the United States Department of Agriculture or the Natural Resources Conservation Service of any service, supply, or equipment listed. </a:t>
            </a:r>
            <a:endParaRPr lang="en-US" b="1" dirty="0">
              <a:solidFill>
                <a:schemeClr val="bg1">
                  <a:lumMod val="95000"/>
                </a:schemeClr>
              </a:solidFill>
              <a:cs typeface="Calibri"/>
            </a:endParaRPr>
          </a:p>
          <a:p>
            <a:r>
              <a:rPr lang="en-US" b="1" i="1" dirty="0">
                <a:solidFill>
                  <a:schemeClr val="bg1">
                    <a:lumMod val="95000"/>
                  </a:schemeClr>
                </a:solidFill>
                <a:ea typeface="+mn-lt"/>
                <a:cs typeface="+mn-lt"/>
              </a:rPr>
              <a:t>While an effort has been made to provide a complete and accurate listing of services, supplies, and equipment, omissions or other errors may occur and, therefore, other available sources of information should be consulted</a:t>
            </a:r>
            <a:endParaRPr lang="en-US" b="1" dirty="0">
              <a:solidFill>
                <a:schemeClr val="bg1">
                  <a:lumMod val="95000"/>
                </a:schemeClr>
              </a:solidFill>
              <a:cs typeface="Calibri"/>
            </a:endParaRPr>
          </a:p>
          <a:p>
            <a:r>
              <a:rPr lang="en-US" b="1" i="1" dirty="0">
                <a:solidFill>
                  <a:schemeClr val="bg1">
                    <a:lumMod val="95000"/>
                  </a:schemeClr>
                </a:solidFill>
                <a:ea typeface="+mn-lt"/>
                <a:cs typeface="+mn-lt"/>
              </a:rPr>
              <a:t>The USDA is an equal opportunity provider and employer.</a:t>
            </a:r>
            <a:endParaRPr lang="en-US" b="1" dirty="0">
              <a:solidFill>
                <a:schemeClr val="bg1">
                  <a:lumMod val="95000"/>
                </a:schemeClr>
              </a:solidFill>
              <a:cs typeface="Calibri"/>
            </a:endParaRPr>
          </a:p>
        </p:txBody>
      </p:sp>
    </p:spTree>
    <p:extLst>
      <p:ext uri="{BB962C8B-B14F-4D97-AF65-F5344CB8AC3E}">
        <p14:creationId xmlns:p14="http://schemas.microsoft.com/office/powerpoint/2010/main" val="2960045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in a green field&#10;&#10;Description generated with high confidence">
            <a:extLst>
              <a:ext uri="{FF2B5EF4-FFF2-40B4-BE49-F238E27FC236}">
                <a16:creationId xmlns:a16="http://schemas.microsoft.com/office/drawing/2014/main" id="{584530E6-2B17-41DC-ADD6-A2CD21440FA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6242" y="31249"/>
            <a:ext cx="3313379" cy="6793191"/>
          </a:xfrm>
          <a:prstGeom prst="rect">
            <a:avLst/>
          </a:prstGeom>
          <a:ln w="19050">
            <a:solidFill>
              <a:schemeClr val="tx1"/>
            </a:solidFill>
          </a:ln>
          <a:effectLst>
            <a:outerShdw blurRad="63500" sx="102000" sy="102000" algn="ctr" rotWithShape="0">
              <a:prstClr val="black">
                <a:alpha val="40000"/>
              </a:prstClr>
            </a:outerShdw>
          </a:effectLst>
        </p:spPr>
      </p:pic>
      <p:sp>
        <p:nvSpPr>
          <p:cNvPr id="2" name="Title 1">
            <a:extLst>
              <a:ext uri="{FF2B5EF4-FFF2-40B4-BE49-F238E27FC236}">
                <a16:creationId xmlns:a16="http://schemas.microsoft.com/office/drawing/2014/main" id="{22B49CA9-9041-4BCA-A7EA-3DB35A3A55B2}"/>
              </a:ext>
            </a:extLst>
          </p:cNvPr>
          <p:cNvSpPr>
            <a:spLocks noGrp="1"/>
          </p:cNvSpPr>
          <p:nvPr>
            <p:ph type="title"/>
          </p:nvPr>
        </p:nvSpPr>
        <p:spPr>
          <a:xfrm>
            <a:off x="3476693" y="-152601"/>
            <a:ext cx="5593730" cy="1676603"/>
          </a:xfrm>
        </p:spPr>
        <p:txBody>
          <a:bodyPr>
            <a:normAutofit/>
          </a:bodyPr>
          <a:lstStyle/>
          <a:p>
            <a:r>
              <a:rPr lang="en-US" sz="3200"/>
              <a:t>What are General Characteristics of Cultivated/Disturbed Soils?</a:t>
            </a:r>
          </a:p>
        </p:txBody>
      </p:sp>
      <p:sp>
        <p:nvSpPr>
          <p:cNvPr id="3" name="Content Placeholder 2">
            <a:extLst>
              <a:ext uri="{FF2B5EF4-FFF2-40B4-BE49-F238E27FC236}">
                <a16:creationId xmlns:a16="http://schemas.microsoft.com/office/drawing/2014/main" id="{E16E7075-339E-47D4-A453-C18DF9F6EF10}"/>
              </a:ext>
            </a:extLst>
          </p:cNvPr>
          <p:cNvSpPr>
            <a:spLocks noGrp="1"/>
          </p:cNvSpPr>
          <p:nvPr>
            <p:ph idx="1"/>
          </p:nvPr>
        </p:nvSpPr>
        <p:spPr>
          <a:xfrm>
            <a:off x="3437050" y="1872344"/>
            <a:ext cx="5593730" cy="3413757"/>
          </a:xfrm>
        </p:spPr>
        <p:txBody>
          <a:bodyPr vert="horz" lIns="91440" tIns="45720" rIns="91440" bIns="45720" numCol="2" rtlCol="0" anchor="t">
            <a:noAutofit/>
          </a:bodyPr>
          <a:lstStyle/>
          <a:p>
            <a:pPr marL="274320" lvl="0"/>
            <a:r>
              <a:rPr lang="en-US" sz="2600" dirty="0">
                <a:latin typeface="Calibri Light"/>
                <a:cs typeface="Calibri Light"/>
              </a:rPr>
              <a:t>↓ H</a:t>
            </a:r>
            <a:r>
              <a:rPr lang="en-US" sz="2600" baseline="-25000" dirty="0">
                <a:latin typeface="Calibri Light"/>
                <a:cs typeface="Calibri Light"/>
              </a:rPr>
              <a:t>2</a:t>
            </a:r>
            <a:r>
              <a:rPr lang="en-US" sz="2600" dirty="0">
                <a:latin typeface="Calibri Light"/>
                <a:cs typeface="Calibri Light"/>
              </a:rPr>
              <a:t>O Infiltration &amp; Storage</a:t>
            </a:r>
          </a:p>
          <a:p>
            <a:pPr marL="274320"/>
            <a:r>
              <a:rPr lang="en-US" sz="2600" dirty="0">
                <a:latin typeface="Calibri Light"/>
                <a:cs typeface="Calibri Light"/>
              </a:rPr>
              <a:t>↓ Biological Activity</a:t>
            </a:r>
          </a:p>
          <a:p>
            <a:pPr marL="274320" lvl="0"/>
            <a:r>
              <a:rPr lang="en-US" sz="2600" dirty="0">
                <a:latin typeface="Calibri Light"/>
                <a:cs typeface="Calibri Light"/>
              </a:rPr>
              <a:t>↓ Biological Diversity</a:t>
            </a:r>
          </a:p>
          <a:p>
            <a:pPr marL="274320" lvl="0"/>
            <a:r>
              <a:rPr lang="en-US" sz="2600" dirty="0">
                <a:latin typeface="Calibri Light"/>
                <a:cs typeface="Calibri Light"/>
              </a:rPr>
              <a:t>↓ Efficient Nutrient Cycling</a:t>
            </a:r>
          </a:p>
          <a:p>
            <a:pPr marL="274320" lvl="0"/>
            <a:r>
              <a:rPr lang="en-US" sz="2600" dirty="0">
                <a:latin typeface="Calibri Light"/>
                <a:cs typeface="Calibri Light"/>
              </a:rPr>
              <a:t>↑ Summer Temps</a:t>
            </a:r>
          </a:p>
          <a:p>
            <a:pPr marL="274320" lvl="0"/>
            <a:r>
              <a:rPr lang="en-US" sz="2600" dirty="0">
                <a:latin typeface="Calibri Light"/>
                <a:cs typeface="Calibri Light"/>
              </a:rPr>
              <a:t>↓ Contribution to Vigor</a:t>
            </a:r>
          </a:p>
          <a:p>
            <a:pPr marL="274320" lvl="0"/>
            <a:r>
              <a:rPr lang="en-US" sz="2600" dirty="0">
                <a:latin typeface="Calibri Light"/>
                <a:cs typeface="Calibri Light"/>
              </a:rPr>
              <a:t>↑ Erosion Potential</a:t>
            </a:r>
          </a:p>
          <a:p>
            <a:pPr marL="274320"/>
            <a:r>
              <a:rPr lang="en-US" sz="2400" dirty="0">
                <a:latin typeface="Calibri Light"/>
                <a:cs typeface="Calibri Light"/>
              </a:rPr>
              <a:t>↑ Evaporation</a:t>
            </a:r>
          </a:p>
          <a:p>
            <a:pPr marL="274320" lvl="0"/>
            <a:r>
              <a:rPr lang="en-US" sz="2600" dirty="0">
                <a:latin typeface="Calibri Light"/>
                <a:cs typeface="Calibri Light"/>
              </a:rPr>
              <a:t>↓ Aggregation</a:t>
            </a:r>
          </a:p>
        </p:txBody>
      </p:sp>
      <p:cxnSp>
        <p:nvCxnSpPr>
          <p:cNvPr id="5" name="Straight Connector 4">
            <a:extLst>
              <a:ext uri="{FF2B5EF4-FFF2-40B4-BE49-F238E27FC236}">
                <a16:creationId xmlns:a16="http://schemas.microsoft.com/office/drawing/2014/main" id="{AE4040CD-932C-4876-8A25-4454D516A05F}"/>
              </a:ext>
            </a:extLst>
          </p:cNvPr>
          <p:cNvCxnSpPr/>
          <p:nvPr/>
        </p:nvCxnSpPr>
        <p:spPr>
          <a:xfrm>
            <a:off x="4186165" y="1341122"/>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36F9EB7-7C81-4340-BD3E-7B8CC1A752AA}"/>
              </a:ext>
            </a:extLst>
          </p:cNvPr>
          <p:cNvSpPr txBox="1"/>
          <p:nvPr/>
        </p:nvSpPr>
        <p:spPr>
          <a:xfrm>
            <a:off x="-41570" y="6651860"/>
            <a:ext cx="862737" cy="215444"/>
          </a:xfrm>
          <a:prstGeom prst="rect">
            <a:avLst/>
          </a:prstGeom>
          <a:noFill/>
        </p:spPr>
        <p:txBody>
          <a:bodyPr wrap="none" rtlCol="0">
            <a:spAutoFit/>
          </a:bodyPr>
          <a:lstStyle/>
          <a:p>
            <a:r>
              <a:rPr lang="en-US" sz="800" i="1" err="1">
                <a:solidFill>
                  <a:schemeClr val="bg1"/>
                </a:solidFill>
              </a:rPr>
              <a:t>Remsberg</a:t>
            </a:r>
            <a:r>
              <a:rPr lang="en-US" sz="800" i="1">
                <a:solidFill>
                  <a:schemeClr val="bg1"/>
                </a:solidFill>
              </a:rPr>
              <a:t>, SARE</a:t>
            </a:r>
            <a:endParaRPr lang="en-US" sz="800">
              <a:solidFill>
                <a:schemeClr val="bg1"/>
              </a:solidFill>
            </a:endParaRPr>
          </a:p>
        </p:txBody>
      </p:sp>
      <p:sp>
        <p:nvSpPr>
          <p:cNvPr id="11" name="TextBox 10">
            <a:extLst>
              <a:ext uri="{FF2B5EF4-FFF2-40B4-BE49-F238E27FC236}">
                <a16:creationId xmlns:a16="http://schemas.microsoft.com/office/drawing/2014/main" id="{50F94F32-F71A-4318-863A-95EB2A524DF1}"/>
              </a:ext>
            </a:extLst>
          </p:cNvPr>
          <p:cNvSpPr txBox="1"/>
          <p:nvPr/>
        </p:nvSpPr>
        <p:spPr>
          <a:xfrm>
            <a:off x="3571718" y="5469633"/>
            <a:ext cx="5399314" cy="1292662"/>
          </a:xfrm>
          <a:prstGeom prst="rect">
            <a:avLst/>
          </a:prstGeom>
          <a:noFill/>
        </p:spPr>
        <p:txBody>
          <a:bodyPr wrap="square" rtlCol="0">
            <a:spAutoFit/>
          </a:bodyPr>
          <a:lstStyle/>
          <a:p>
            <a:r>
              <a:rPr lang="en-US" sz="2000" i="1">
                <a:solidFill>
                  <a:srgbClr val="005941"/>
                </a:solidFill>
                <a:latin typeface="+mj-lt"/>
              </a:rPr>
              <a:t>The productivity of  conventional agricultural systems are maintained with increased technology, labor, fuel, nutrients, pesticides, water…</a:t>
            </a:r>
          </a:p>
          <a:p>
            <a:endParaRPr lang="en-US">
              <a:solidFill>
                <a:srgbClr val="005941"/>
              </a:solidFill>
              <a:latin typeface="+mj-lt"/>
            </a:endParaRPr>
          </a:p>
        </p:txBody>
      </p:sp>
    </p:spTree>
    <p:extLst>
      <p:ext uri="{BB962C8B-B14F-4D97-AF65-F5344CB8AC3E}">
        <p14:creationId xmlns:p14="http://schemas.microsoft.com/office/powerpoint/2010/main" val="3870319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EB619-321F-4109-A968-F4414C159A16}"/>
              </a:ext>
            </a:extLst>
          </p:cNvPr>
          <p:cNvSpPr>
            <a:spLocks noGrp="1"/>
          </p:cNvSpPr>
          <p:nvPr>
            <p:ph type="title"/>
          </p:nvPr>
        </p:nvSpPr>
        <p:spPr>
          <a:xfrm>
            <a:off x="1212099" y="146464"/>
            <a:ext cx="6719801" cy="842791"/>
          </a:xfrm>
        </p:spPr>
        <p:txBody>
          <a:bodyPr/>
          <a:lstStyle/>
          <a:p>
            <a:r>
              <a:rPr lang="en-US"/>
              <a:t>The Challenge</a:t>
            </a:r>
          </a:p>
        </p:txBody>
      </p:sp>
      <p:sp>
        <p:nvSpPr>
          <p:cNvPr id="3" name="Content Placeholder 2">
            <a:extLst>
              <a:ext uri="{FF2B5EF4-FFF2-40B4-BE49-F238E27FC236}">
                <a16:creationId xmlns:a16="http://schemas.microsoft.com/office/drawing/2014/main" id="{0084A5BD-6C77-484C-86E7-51444402FEA4}"/>
              </a:ext>
            </a:extLst>
          </p:cNvPr>
          <p:cNvSpPr>
            <a:spLocks noGrp="1"/>
          </p:cNvSpPr>
          <p:nvPr>
            <p:ph idx="1"/>
          </p:nvPr>
        </p:nvSpPr>
        <p:spPr>
          <a:xfrm>
            <a:off x="628649" y="1758984"/>
            <a:ext cx="7886700" cy="2126478"/>
          </a:xfrm>
        </p:spPr>
        <p:txBody>
          <a:bodyPr/>
          <a:lstStyle/>
          <a:p>
            <a:pPr marL="0" indent="0">
              <a:buNone/>
            </a:pPr>
            <a:r>
              <a:rPr lang="en-US"/>
              <a:t>How can we regain soil function so that… </a:t>
            </a:r>
          </a:p>
          <a:p>
            <a:pPr marL="914400" lvl="1" indent="-182880">
              <a:lnSpc>
                <a:spcPct val="100000"/>
              </a:lnSpc>
              <a:spcBef>
                <a:spcPts val="0"/>
              </a:spcBef>
              <a:buSzPct val="80000"/>
              <a:buFont typeface="+mj-lt"/>
              <a:buAutoNum type="arabicPeriod"/>
            </a:pPr>
            <a:r>
              <a:rPr lang="en-US"/>
              <a:t> Resource concerns are addressed? </a:t>
            </a:r>
          </a:p>
          <a:p>
            <a:pPr marL="914400" lvl="1" indent="-182880">
              <a:lnSpc>
                <a:spcPct val="100000"/>
              </a:lnSpc>
              <a:spcBef>
                <a:spcPts val="0"/>
              </a:spcBef>
              <a:buSzPct val="80000"/>
              <a:buFont typeface="+mj-lt"/>
              <a:buAutoNum type="arabicPeriod"/>
            </a:pPr>
            <a:r>
              <a:rPr lang="en-US"/>
              <a:t> Inputs can be reduced?</a:t>
            </a:r>
          </a:p>
          <a:p>
            <a:pPr marL="914400" lvl="1" indent="-182880">
              <a:lnSpc>
                <a:spcPct val="100000"/>
              </a:lnSpc>
              <a:spcBef>
                <a:spcPts val="0"/>
              </a:spcBef>
              <a:buSzPct val="80000"/>
              <a:buFont typeface="+mj-lt"/>
              <a:buAutoNum type="arabicPeriod"/>
            </a:pPr>
            <a:r>
              <a:rPr lang="en-US"/>
              <a:t> Agricultural productivity is sustainably maintained?</a:t>
            </a:r>
          </a:p>
          <a:p>
            <a:pPr marL="0" indent="0">
              <a:buNone/>
            </a:pPr>
            <a:r>
              <a:rPr lang="en-US"/>
              <a:t>Is it possible to achieve all 3?</a:t>
            </a:r>
          </a:p>
        </p:txBody>
      </p:sp>
      <p:pic>
        <p:nvPicPr>
          <p:cNvPr id="14" name="Picture 13" descr="A close up of a logo&#10;&#10;Description generated with high confidence">
            <a:extLst>
              <a:ext uri="{FF2B5EF4-FFF2-40B4-BE49-F238E27FC236}">
                <a16:creationId xmlns:a16="http://schemas.microsoft.com/office/drawing/2014/main" id="{EA2F85F7-5057-4885-927B-9ACB2427651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83216" y="1146473"/>
            <a:ext cx="10710430" cy="4900390"/>
          </a:xfrm>
          <a:prstGeom prst="rect">
            <a:avLst/>
          </a:prstGeom>
        </p:spPr>
      </p:pic>
      <p:sp>
        <p:nvSpPr>
          <p:cNvPr id="4" name="Footer Placeholder 3">
            <a:extLst>
              <a:ext uri="{FF2B5EF4-FFF2-40B4-BE49-F238E27FC236}">
                <a16:creationId xmlns:a16="http://schemas.microsoft.com/office/drawing/2014/main" id="{D775F7D5-A949-419C-B4D2-B33C83E71251}"/>
              </a:ext>
            </a:extLst>
          </p:cNvPr>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2530928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CC4A4-F958-44F2-B513-7DC2BE05ACE3}"/>
              </a:ext>
            </a:extLst>
          </p:cNvPr>
          <p:cNvSpPr>
            <a:spLocks noGrp="1"/>
          </p:cNvSpPr>
          <p:nvPr>
            <p:ph type="title"/>
          </p:nvPr>
        </p:nvSpPr>
        <p:spPr>
          <a:xfrm>
            <a:off x="1496206" y="446851"/>
            <a:ext cx="6719801" cy="842791"/>
          </a:xfrm>
        </p:spPr>
        <p:txBody>
          <a:bodyPr>
            <a:normAutofit fontScale="90000"/>
          </a:bodyPr>
          <a:lstStyle/>
          <a:p>
            <a:r>
              <a:rPr lang="en-US" dirty="0"/>
              <a:t>The Principles that Conserve the Soil Ecosystem</a:t>
            </a:r>
          </a:p>
        </p:txBody>
      </p:sp>
      <p:sp>
        <p:nvSpPr>
          <p:cNvPr id="20" name="Content Placeholder 19">
            <a:extLst>
              <a:ext uri="{FF2B5EF4-FFF2-40B4-BE49-F238E27FC236}">
                <a16:creationId xmlns:a16="http://schemas.microsoft.com/office/drawing/2014/main" id="{3FD83463-A94C-4202-A887-60E732667D1B}"/>
              </a:ext>
            </a:extLst>
          </p:cNvPr>
          <p:cNvSpPr>
            <a:spLocks noGrp="1"/>
          </p:cNvSpPr>
          <p:nvPr>
            <p:ph idx="1"/>
          </p:nvPr>
        </p:nvSpPr>
        <p:spPr>
          <a:xfrm>
            <a:off x="4759400" y="1675822"/>
            <a:ext cx="4115613" cy="4572000"/>
          </a:xfrm>
        </p:spPr>
        <p:txBody>
          <a:bodyPr>
            <a:noAutofit/>
          </a:bodyPr>
          <a:lstStyle/>
          <a:p>
            <a:r>
              <a:rPr lang="en-US" sz="3600" dirty="0"/>
              <a:t>Minimize Disturbance</a:t>
            </a:r>
          </a:p>
          <a:p>
            <a:r>
              <a:rPr lang="en-US" sz="3600" dirty="0"/>
              <a:t>Maximize Cover</a:t>
            </a:r>
          </a:p>
          <a:p>
            <a:r>
              <a:rPr lang="en-US" sz="3600" dirty="0"/>
              <a:t>Maximize Biodiversity</a:t>
            </a:r>
          </a:p>
          <a:p>
            <a:r>
              <a:rPr lang="en-US" sz="3600" dirty="0"/>
              <a:t>Maximize Continuous Living Roots</a:t>
            </a:r>
          </a:p>
        </p:txBody>
      </p:sp>
      <p:sp>
        <p:nvSpPr>
          <p:cNvPr id="3" name="Footer Placeholder 2">
            <a:extLst>
              <a:ext uri="{FF2B5EF4-FFF2-40B4-BE49-F238E27FC236}">
                <a16:creationId xmlns:a16="http://schemas.microsoft.com/office/drawing/2014/main" id="{79AA8414-DEA9-4627-9998-B0C417D2F8E4}"/>
              </a:ext>
            </a:extLst>
          </p:cNvPr>
          <p:cNvSpPr>
            <a:spLocks noGrp="1"/>
          </p:cNvSpPr>
          <p:nvPr>
            <p:ph type="ftr" sz="quarter" idx="11"/>
          </p:nvPr>
        </p:nvSpPr>
        <p:spPr/>
        <p:txBody>
          <a:bodyPr/>
          <a:lstStyle/>
          <a:p>
            <a:r>
              <a:rPr lang="en-US"/>
              <a:t>NRCS | SHD | Soil Health Principles | v2.3</a:t>
            </a:r>
          </a:p>
        </p:txBody>
      </p:sp>
      <p:grpSp>
        <p:nvGrpSpPr>
          <p:cNvPr id="5" name="Group 4">
            <a:extLst>
              <a:ext uri="{FF2B5EF4-FFF2-40B4-BE49-F238E27FC236}">
                <a16:creationId xmlns:a16="http://schemas.microsoft.com/office/drawing/2014/main" id="{DB108B20-6243-4694-95FD-FCB41C056150}"/>
              </a:ext>
            </a:extLst>
          </p:cNvPr>
          <p:cNvGrpSpPr>
            <a:grpSpLocks noChangeAspect="1"/>
          </p:cNvGrpSpPr>
          <p:nvPr userDrawn="1"/>
        </p:nvGrpSpPr>
        <p:grpSpPr>
          <a:xfrm>
            <a:off x="166255" y="1500053"/>
            <a:ext cx="4533025" cy="4572000"/>
            <a:chOff x="102644" y="649691"/>
            <a:chExt cx="4993023" cy="5035953"/>
          </a:xfrm>
        </p:grpSpPr>
        <p:pic>
          <p:nvPicPr>
            <p:cNvPr id="18" name="Picture 17" descr="A close up of a logo&#10;&#10;Description generated with high confidence">
              <a:extLst>
                <a:ext uri="{FF2B5EF4-FFF2-40B4-BE49-F238E27FC236}">
                  <a16:creationId xmlns:a16="http://schemas.microsoft.com/office/drawing/2014/main" id="{F11485AE-898F-4944-A493-3F54D1E73CB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15801" y="843297"/>
              <a:ext cx="4816257" cy="4694327"/>
            </a:xfrm>
            <a:prstGeom prst="ellipse">
              <a:avLst/>
            </a:prstGeom>
          </p:spPr>
        </p:pic>
        <p:sp>
          <p:nvSpPr>
            <p:cNvPr id="19" name="Circle: Hollow 18">
              <a:extLst>
                <a:ext uri="{FF2B5EF4-FFF2-40B4-BE49-F238E27FC236}">
                  <a16:creationId xmlns:a16="http://schemas.microsoft.com/office/drawing/2014/main" id="{1BF3253C-9C9E-4ED5-88F8-7C96BC4B1D2D}"/>
                </a:ext>
              </a:extLst>
            </p:cNvPr>
            <p:cNvSpPr/>
            <p:nvPr userDrawn="1"/>
          </p:nvSpPr>
          <p:spPr>
            <a:xfrm>
              <a:off x="102644" y="649691"/>
              <a:ext cx="4993023" cy="5035953"/>
            </a:xfrm>
            <a:prstGeom prst="donut">
              <a:avLst>
                <a:gd name="adj" fmla="val 432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solidFill>
                  <a:schemeClr val="tx1"/>
                </a:solidFill>
              </a:endParaRPr>
            </a:p>
          </p:txBody>
        </p:sp>
      </p:grpSp>
      <p:sp>
        <p:nvSpPr>
          <p:cNvPr id="22" name="Oval 21">
            <a:extLst>
              <a:ext uri="{FF2B5EF4-FFF2-40B4-BE49-F238E27FC236}">
                <a16:creationId xmlns:a16="http://schemas.microsoft.com/office/drawing/2014/main" id="{A0C37372-E35A-4151-B7D3-002E821BEA17}"/>
              </a:ext>
            </a:extLst>
          </p:cNvPr>
          <p:cNvSpPr/>
          <p:nvPr/>
        </p:nvSpPr>
        <p:spPr>
          <a:xfrm>
            <a:off x="1780417" y="3102429"/>
            <a:ext cx="1363379" cy="13672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4040EEA-E928-44C4-B8F7-18A7C056D6F7}"/>
              </a:ext>
            </a:extLst>
          </p:cNvPr>
          <p:cNvSpPr/>
          <p:nvPr/>
        </p:nvSpPr>
        <p:spPr>
          <a:xfrm>
            <a:off x="1445884" y="3102429"/>
            <a:ext cx="1973766" cy="136724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5941"/>
                </a:solidFill>
              </a:rPr>
              <a:t>SOIL HEALTH PRINCIPLES</a:t>
            </a:r>
          </a:p>
        </p:txBody>
      </p:sp>
    </p:spTree>
    <p:extLst>
      <p:ext uri="{BB962C8B-B14F-4D97-AF65-F5344CB8AC3E}">
        <p14:creationId xmlns:p14="http://schemas.microsoft.com/office/powerpoint/2010/main" val="576549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853CE-E4A2-429E-9857-3F808324B0CE}"/>
              </a:ext>
            </a:extLst>
          </p:cNvPr>
          <p:cNvSpPr>
            <a:spLocks noGrp="1"/>
          </p:cNvSpPr>
          <p:nvPr>
            <p:ph type="title"/>
          </p:nvPr>
        </p:nvSpPr>
        <p:spPr>
          <a:xfrm>
            <a:off x="1083159" y="2084611"/>
            <a:ext cx="6719801" cy="1344389"/>
          </a:xfrm>
        </p:spPr>
        <p:txBody>
          <a:bodyPr>
            <a:normAutofit fontScale="90000"/>
          </a:bodyPr>
          <a:lstStyle/>
          <a:p>
            <a:r>
              <a:rPr lang="en-US"/>
              <a:t>List the most common practices that are used in your area.</a:t>
            </a:r>
          </a:p>
        </p:txBody>
      </p:sp>
      <p:sp>
        <p:nvSpPr>
          <p:cNvPr id="5" name="Footer Placeholder 4">
            <a:extLst>
              <a:ext uri="{FF2B5EF4-FFF2-40B4-BE49-F238E27FC236}">
                <a16:creationId xmlns:a16="http://schemas.microsoft.com/office/drawing/2014/main" id="{E5D16121-FCF2-42D2-A371-2B8CCAD2DA0E}"/>
              </a:ext>
            </a:extLst>
          </p:cNvPr>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2572165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623130" y="1448904"/>
            <a:ext cx="3920151" cy="4914724"/>
          </a:xfrm>
          <a:prstGeom prst="roundRect">
            <a:avLst/>
          </a:prstGeom>
          <a:solidFill>
            <a:schemeClr val="bg1">
              <a:lumMod val="95000"/>
            </a:schemeClr>
          </a:solidFill>
          <a:ln>
            <a:solidFill>
              <a:srgbClr val="00529D"/>
            </a:solidFill>
          </a:ln>
        </p:spPr>
        <p:style>
          <a:lnRef idx="2">
            <a:schemeClr val="accent2"/>
          </a:lnRef>
          <a:fillRef idx="1">
            <a:schemeClr val="lt1"/>
          </a:fillRef>
          <a:effectRef idx="0">
            <a:schemeClr val="accent2"/>
          </a:effectRef>
          <a:fontRef idx="minor">
            <a:schemeClr val="dk1"/>
          </a:fontRef>
        </p:style>
        <p:txBody>
          <a:bodyPr rtlCol="0" anchor="ctr" anchorCtr="0"/>
          <a:lstStyle/>
          <a:p>
            <a:pPr algn="ctr"/>
            <a:r>
              <a:rPr lang="en-US" sz="2800">
                <a:solidFill>
                  <a:srgbClr val="00529D"/>
                </a:solidFill>
                <a:latin typeface="+mj-lt"/>
              </a:rPr>
              <a:t>                      </a:t>
            </a:r>
          </a:p>
          <a:p>
            <a:pPr algn="r"/>
            <a:endParaRPr lang="en-US" sz="2000">
              <a:solidFill>
                <a:schemeClr val="tx2">
                  <a:lumMod val="50000"/>
                </a:schemeClr>
              </a:solidFill>
              <a:latin typeface="+mj-lt"/>
            </a:endParaRPr>
          </a:p>
        </p:txBody>
      </p:sp>
      <p:sp>
        <p:nvSpPr>
          <p:cNvPr id="10" name="Rounded Rectangle 9"/>
          <p:cNvSpPr/>
          <p:nvPr/>
        </p:nvSpPr>
        <p:spPr>
          <a:xfrm>
            <a:off x="241253" y="1448904"/>
            <a:ext cx="3920151" cy="4914724"/>
          </a:xfrm>
          <a:prstGeom prst="roundRect">
            <a:avLst/>
          </a:prstGeom>
          <a:solidFill>
            <a:schemeClr val="bg1">
              <a:lumMod val="95000"/>
            </a:schemeClr>
          </a:solidFill>
          <a:ln>
            <a:solidFill>
              <a:srgbClr val="00529D"/>
            </a:solidFill>
          </a:ln>
        </p:spPr>
        <p:style>
          <a:lnRef idx="2">
            <a:schemeClr val="accent2"/>
          </a:lnRef>
          <a:fillRef idx="1">
            <a:schemeClr val="lt1"/>
          </a:fillRef>
          <a:effectRef idx="0">
            <a:schemeClr val="accent2"/>
          </a:effectRef>
          <a:fontRef idx="minor">
            <a:schemeClr val="dk1"/>
          </a:fontRef>
        </p:style>
        <p:txBody>
          <a:bodyPr rtlCol="0" anchor="ctr"/>
          <a:lstStyle/>
          <a:p>
            <a:endParaRPr lang="en-US" sz="2800">
              <a:solidFill>
                <a:srgbClr val="00529D"/>
              </a:solidFill>
              <a:latin typeface="+mj-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3822743"/>
              </p:ext>
            </p:extLst>
          </p:nvPr>
        </p:nvGraphicFramePr>
        <p:xfrm>
          <a:off x="582944" y="1510541"/>
          <a:ext cx="7650178" cy="4822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a:extLst>
              <a:ext uri="{FF2B5EF4-FFF2-40B4-BE49-F238E27FC236}">
                <a16:creationId xmlns:a16="http://schemas.microsoft.com/office/drawing/2014/main" id="{614442F4-5F10-4052-A880-5C6D07A02C1E}"/>
              </a:ext>
            </a:extLst>
          </p:cNvPr>
          <p:cNvSpPr>
            <a:spLocks noGrp="1"/>
          </p:cNvSpPr>
          <p:nvPr>
            <p:ph type="title"/>
          </p:nvPr>
        </p:nvSpPr>
        <p:spPr>
          <a:xfrm>
            <a:off x="1699511" y="324259"/>
            <a:ext cx="7182988" cy="842791"/>
          </a:xfrm>
        </p:spPr>
        <p:txBody>
          <a:bodyPr>
            <a:normAutofit fontScale="90000"/>
          </a:bodyPr>
          <a:lstStyle/>
          <a:p>
            <a:r>
              <a:rPr lang="en-US"/>
              <a:t>Soil Health Principles to Support High Functioning Soils</a:t>
            </a:r>
          </a:p>
        </p:txBody>
      </p:sp>
      <p:sp>
        <p:nvSpPr>
          <p:cNvPr id="2" name="TextBox 1">
            <a:extLst>
              <a:ext uri="{FF2B5EF4-FFF2-40B4-BE49-F238E27FC236}">
                <a16:creationId xmlns:a16="http://schemas.microsoft.com/office/drawing/2014/main" id="{A81BEF2D-08A4-4680-9348-C538843BCAF2}"/>
              </a:ext>
            </a:extLst>
          </p:cNvPr>
          <p:cNvSpPr txBox="1"/>
          <p:nvPr/>
        </p:nvSpPr>
        <p:spPr>
          <a:xfrm>
            <a:off x="6536962" y="3367657"/>
            <a:ext cx="2006319" cy="1446550"/>
          </a:xfrm>
          <a:prstGeom prst="rect">
            <a:avLst/>
          </a:prstGeom>
          <a:noFill/>
        </p:spPr>
        <p:txBody>
          <a:bodyPr wrap="none" rtlCol="0">
            <a:spAutoFit/>
          </a:bodyPr>
          <a:lstStyle/>
          <a:p>
            <a:pPr algn="ctr"/>
            <a:r>
              <a:rPr lang="en-US" sz="2800">
                <a:solidFill>
                  <a:srgbClr val="00529D"/>
                </a:solidFill>
                <a:latin typeface="+mj-lt"/>
              </a:rPr>
              <a:t>Protect</a:t>
            </a:r>
          </a:p>
          <a:p>
            <a:pPr algn="ctr"/>
            <a:r>
              <a:rPr lang="en-US" sz="2000">
                <a:solidFill>
                  <a:schemeClr val="tx2">
                    <a:lumMod val="50000"/>
                  </a:schemeClr>
                </a:solidFill>
                <a:latin typeface="+mj-lt"/>
              </a:rPr>
              <a:t>Soil Aggregates</a:t>
            </a:r>
          </a:p>
          <a:p>
            <a:pPr algn="ctr"/>
            <a:r>
              <a:rPr lang="en-US" sz="2000">
                <a:solidFill>
                  <a:schemeClr val="tx2">
                    <a:lumMod val="50000"/>
                  </a:schemeClr>
                </a:solidFill>
                <a:latin typeface="+mj-lt"/>
              </a:rPr>
              <a:t>Organism Habitat</a:t>
            </a:r>
          </a:p>
          <a:p>
            <a:pPr algn="ctr"/>
            <a:r>
              <a:rPr lang="en-US" sz="2000">
                <a:solidFill>
                  <a:schemeClr val="tx2">
                    <a:lumMod val="50000"/>
                  </a:schemeClr>
                </a:solidFill>
                <a:latin typeface="+mj-lt"/>
              </a:rPr>
              <a:t>SOM</a:t>
            </a:r>
          </a:p>
        </p:txBody>
      </p:sp>
      <p:sp>
        <p:nvSpPr>
          <p:cNvPr id="9" name="TextBox 8">
            <a:extLst>
              <a:ext uri="{FF2B5EF4-FFF2-40B4-BE49-F238E27FC236}">
                <a16:creationId xmlns:a16="http://schemas.microsoft.com/office/drawing/2014/main" id="{E8CEB62E-BBD3-4FE3-8F32-CB06ECFEFD16}"/>
              </a:ext>
            </a:extLst>
          </p:cNvPr>
          <p:cNvSpPr txBox="1"/>
          <p:nvPr/>
        </p:nvSpPr>
        <p:spPr>
          <a:xfrm>
            <a:off x="174008" y="3367657"/>
            <a:ext cx="2148922" cy="2277547"/>
          </a:xfrm>
          <a:prstGeom prst="rect">
            <a:avLst/>
          </a:prstGeom>
          <a:noFill/>
        </p:spPr>
        <p:txBody>
          <a:bodyPr wrap="none" rtlCol="0">
            <a:spAutoFit/>
          </a:bodyPr>
          <a:lstStyle/>
          <a:p>
            <a:pPr algn="ctr"/>
            <a:r>
              <a:rPr lang="en-US" sz="2800">
                <a:solidFill>
                  <a:srgbClr val="00529D"/>
                </a:solidFill>
                <a:latin typeface="+mj-lt"/>
              </a:rPr>
              <a:t>Feed</a:t>
            </a:r>
          </a:p>
          <a:p>
            <a:pPr algn="ctr"/>
            <a:r>
              <a:rPr lang="en-US" sz="2000">
                <a:solidFill>
                  <a:schemeClr val="tx2">
                    <a:lumMod val="50000"/>
                  </a:schemeClr>
                </a:solidFill>
                <a:latin typeface="+mj-lt"/>
              </a:rPr>
              <a:t>Fuel Soil Biology</a:t>
            </a:r>
          </a:p>
          <a:p>
            <a:pPr algn="ctr"/>
            <a:r>
              <a:rPr lang="en-US" sz="2000">
                <a:solidFill>
                  <a:schemeClr val="tx2">
                    <a:lumMod val="50000"/>
                  </a:schemeClr>
                </a:solidFill>
                <a:latin typeface="+mj-lt"/>
              </a:rPr>
              <a:t>Improve Resilience</a:t>
            </a:r>
          </a:p>
          <a:p>
            <a:pPr algn="ctr"/>
            <a:r>
              <a:rPr lang="en-US" sz="2000">
                <a:solidFill>
                  <a:schemeClr val="tx2">
                    <a:lumMod val="50000"/>
                  </a:schemeClr>
                </a:solidFill>
                <a:latin typeface="+mj-lt"/>
              </a:rPr>
              <a:t>Improve SOM</a:t>
            </a:r>
          </a:p>
          <a:p>
            <a:pPr algn="ctr"/>
            <a:endParaRPr lang="en-US">
              <a:solidFill>
                <a:schemeClr val="tx2">
                  <a:lumMod val="50000"/>
                </a:schemeClr>
              </a:solidFill>
            </a:endParaRPr>
          </a:p>
          <a:p>
            <a:pPr algn="ctr"/>
            <a:endParaRPr lang="en-US">
              <a:solidFill>
                <a:schemeClr val="tx2">
                  <a:lumMod val="50000"/>
                </a:schemeClr>
              </a:solidFill>
            </a:endParaRPr>
          </a:p>
          <a:p>
            <a:pPr algn="ctr"/>
            <a:endParaRPr lang="en-US">
              <a:solidFill>
                <a:schemeClr val="tx2">
                  <a:lumMod val="50000"/>
                </a:schemeClr>
              </a:solidFill>
            </a:endParaRPr>
          </a:p>
        </p:txBody>
      </p:sp>
      <p:sp>
        <p:nvSpPr>
          <p:cNvPr id="5" name="Footer Placeholder 4">
            <a:extLst>
              <a:ext uri="{FF2B5EF4-FFF2-40B4-BE49-F238E27FC236}">
                <a16:creationId xmlns:a16="http://schemas.microsoft.com/office/drawing/2014/main" id="{45243C32-F167-4C6F-8A33-3D894EDACFB1}"/>
              </a:ext>
            </a:extLst>
          </p:cNvPr>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2688795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F02AE53-18B7-49C0-BADC-00B9B069169D}"/>
              </a:ext>
            </a:extLst>
          </p:cNvPr>
          <p:cNvGrpSpPr/>
          <p:nvPr/>
        </p:nvGrpSpPr>
        <p:grpSpPr>
          <a:xfrm>
            <a:off x="481080" y="1691640"/>
            <a:ext cx="8281598" cy="4914724"/>
            <a:chOff x="428962" y="1535024"/>
            <a:chExt cx="8281598" cy="4914724"/>
          </a:xfrm>
        </p:grpSpPr>
        <p:sp>
          <p:nvSpPr>
            <p:cNvPr id="10" name="Rounded Rectangle 9"/>
            <p:cNvSpPr/>
            <p:nvPr/>
          </p:nvSpPr>
          <p:spPr>
            <a:xfrm>
              <a:off x="2987638" y="1535024"/>
              <a:ext cx="5722922" cy="4914724"/>
            </a:xfrm>
            <a:prstGeom prst="roundRect">
              <a:avLst/>
            </a:prstGeom>
            <a:solidFill>
              <a:schemeClr val="bg1">
                <a:lumMod val="95000"/>
              </a:schemeClr>
            </a:solidFill>
            <a:ln>
              <a:solidFill>
                <a:srgbClr val="00529D"/>
              </a:solidFill>
            </a:ln>
          </p:spPr>
          <p:style>
            <a:lnRef idx="2">
              <a:schemeClr val="accent2"/>
            </a:lnRef>
            <a:fillRef idx="1">
              <a:schemeClr val="lt1"/>
            </a:fillRef>
            <a:effectRef idx="0">
              <a:schemeClr val="accent2"/>
            </a:effectRef>
            <a:fontRef idx="minor">
              <a:schemeClr val="dk1"/>
            </a:fontRef>
          </p:style>
          <p:txBody>
            <a:bodyPr wrap="square" lIns="0" tIns="45720" rIns="0" bIns="45720" rtlCol="0" anchor="ctr" anchorCtr="0"/>
            <a:lstStyle/>
            <a:p>
              <a:pPr marL="2172970" indent="-457200">
                <a:lnSpc>
                  <a:spcPct val="169353"/>
                </a:lnSpc>
                <a:buFont typeface="Arial" panose="020B0604020202020204" pitchFamily="34" charset="0"/>
                <a:buChar char="•"/>
              </a:pPr>
              <a:r>
                <a:rPr lang="en-US" sz="2600">
                  <a:solidFill>
                    <a:srgbClr val="00529D"/>
                  </a:solidFill>
                  <a:latin typeface="+mj-lt"/>
                  <a:sym typeface="Wingdings" panose="05000000000000000000" pitchFamily="2" charset="2"/>
                </a:rPr>
                <a:t>Maintain stable aggregates</a:t>
              </a:r>
              <a:endParaRPr lang="en-US"/>
            </a:p>
            <a:p>
              <a:pPr marL="2172970" indent="-457200">
                <a:lnSpc>
                  <a:spcPct val="169353"/>
                </a:lnSpc>
                <a:buFont typeface="Arial" panose="020B0604020202020204" pitchFamily="34" charset="0"/>
                <a:buChar char="•"/>
              </a:pPr>
              <a:r>
                <a:rPr lang="en-US" sz="2600">
                  <a:solidFill>
                    <a:srgbClr val="00529D"/>
                  </a:solidFill>
                  <a:latin typeface="+mj-lt"/>
                  <a:sym typeface="Wingdings" panose="05000000000000000000" pitchFamily="2" charset="2"/>
                </a:rPr>
                <a:t>Manage erosion</a:t>
              </a:r>
              <a:endParaRPr lang="en-US" sz="2600">
                <a:solidFill>
                  <a:srgbClr val="00529D"/>
                </a:solidFill>
                <a:latin typeface="+mj-lt"/>
                <a:cs typeface="Calibri Light" panose="020F0302020204030204"/>
              </a:endParaRPr>
            </a:p>
            <a:p>
              <a:pPr marL="2172970" indent="-457200">
                <a:lnSpc>
                  <a:spcPct val="169353"/>
                </a:lnSpc>
                <a:buFont typeface="Arial" panose="020B0604020202020204" pitchFamily="34" charset="0"/>
                <a:buChar char="•"/>
              </a:pPr>
              <a:r>
                <a:rPr lang="en-US" sz="2600">
                  <a:solidFill>
                    <a:srgbClr val="00529D"/>
                  </a:solidFill>
                  <a:latin typeface="+mj-lt"/>
                  <a:sym typeface="Wingdings" panose="05000000000000000000" pitchFamily="2" charset="2"/>
                </a:rPr>
                <a:t>Buffer temperature</a:t>
              </a:r>
              <a:endParaRPr lang="en-US" sz="2600">
                <a:solidFill>
                  <a:srgbClr val="00529D"/>
                </a:solidFill>
                <a:latin typeface="+mj-lt"/>
                <a:cs typeface="Calibri Light" panose="020F0302020204030204"/>
              </a:endParaRPr>
            </a:p>
            <a:p>
              <a:pPr marL="2172970" indent="-457200">
                <a:lnSpc>
                  <a:spcPct val="169353"/>
                </a:lnSpc>
                <a:buFont typeface="Arial" panose="020B0604020202020204" pitchFamily="34" charset="0"/>
                <a:buChar char="•"/>
              </a:pPr>
              <a:r>
                <a:rPr lang="en-US" sz="2600">
                  <a:solidFill>
                    <a:srgbClr val="00529D"/>
                  </a:solidFill>
                  <a:latin typeface="+mj-lt"/>
                  <a:sym typeface="Wingdings" panose="05000000000000000000" pitchFamily="2" charset="2"/>
                </a:rPr>
                <a:t>Reduce evaporation</a:t>
              </a:r>
              <a:endParaRPr lang="en-US" sz="2600">
                <a:solidFill>
                  <a:srgbClr val="00529D"/>
                </a:solidFill>
                <a:latin typeface="+mj-lt"/>
                <a:cs typeface="Calibri Light" panose="020F0302020204030204"/>
              </a:endParaRPr>
            </a:p>
            <a:p>
              <a:pPr marL="2172970" indent="-457200">
                <a:lnSpc>
                  <a:spcPct val="169353"/>
                </a:lnSpc>
                <a:buFont typeface="Arial" panose="020B0604020202020204" pitchFamily="34" charset="0"/>
                <a:buChar char="•"/>
              </a:pPr>
              <a:r>
                <a:rPr lang="en-US" sz="2600">
                  <a:solidFill>
                    <a:srgbClr val="00529D"/>
                  </a:solidFill>
                  <a:latin typeface="+mj-lt"/>
                  <a:sym typeface="Wingdings" panose="05000000000000000000" pitchFamily="2" charset="2"/>
                </a:rPr>
                <a:t>Maintain soil organic matter</a:t>
              </a:r>
              <a:endParaRPr lang="en-US" sz="2600">
                <a:solidFill>
                  <a:srgbClr val="00529D"/>
                </a:solidFill>
                <a:latin typeface="+mj-lt"/>
                <a:cs typeface="Calibri Light" panose="020F0302020204030204"/>
              </a:endParaRPr>
            </a:p>
          </p:txBody>
        </p:sp>
        <p:grpSp>
          <p:nvGrpSpPr>
            <p:cNvPr id="13" name="Group 12"/>
            <p:cNvGrpSpPr/>
            <p:nvPr/>
          </p:nvGrpSpPr>
          <p:grpSpPr>
            <a:xfrm>
              <a:off x="428962" y="1775375"/>
              <a:ext cx="4128694" cy="4273163"/>
              <a:chOff x="656025" y="1855804"/>
              <a:chExt cx="4128694" cy="4273163"/>
            </a:xfrm>
          </p:grpSpPr>
          <p:sp>
            <p:nvSpPr>
              <p:cNvPr id="14" name="Pie 13"/>
              <p:cNvSpPr/>
              <p:nvPr/>
            </p:nvSpPr>
            <p:spPr>
              <a:xfrm rot="5400000">
                <a:off x="583791" y="1928039"/>
                <a:ext cx="4273162" cy="4128693"/>
              </a:xfrm>
              <a:prstGeom prst="pie">
                <a:avLst>
                  <a:gd name="adj1" fmla="val 21401582"/>
                  <a:gd name="adj2" fmla="val 10814407"/>
                </a:avLst>
              </a:prstGeom>
              <a:solidFill>
                <a:schemeClr val="bg1">
                  <a:lumMod val="95000"/>
                </a:schemeClr>
              </a:solidFill>
              <a:ln>
                <a:solidFill>
                  <a:srgbClr val="00529D"/>
                </a:solidFill>
              </a:ln>
            </p:spPr>
            <p:style>
              <a:lnRef idx="3">
                <a:scrgbClr r="0" g="0" b="0"/>
              </a:lnRef>
              <a:fillRef idx="1">
                <a:scrgbClr r="0" g="0" b="0"/>
              </a:fillRef>
              <a:effectRef idx="1">
                <a:schemeClr val="accent2">
                  <a:hueOff val="0"/>
                  <a:satOff val="0"/>
                  <a:lumOff val="0"/>
                  <a:alphaOff val="0"/>
                </a:schemeClr>
              </a:effectRef>
              <a:fontRef idx="minor">
                <a:schemeClr val="lt1"/>
              </a:fontRef>
            </p:style>
            <p:txBody>
              <a:bodyPr spcFirstLastPara="0" vert="horz" wrap="square" lIns="725456" tIns="725456" rIns="113792" bIns="113792" numCol="1" spcCol="1270" anchor="ctr" anchorCtr="0">
                <a:noAutofit/>
              </a:bodyPr>
              <a:lstStyle/>
              <a:p>
                <a:pPr lvl="0" algn="ctr" defTabSz="711200">
                  <a:lnSpc>
                    <a:spcPct val="90000"/>
                  </a:lnSpc>
                  <a:spcBef>
                    <a:spcPct val="0"/>
                  </a:spcBef>
                  <a:spcAft>
                    <a:spcPct val="35000"/>
                  </a:spcAft>
                </a:pPr>
                <a:endParaRPr lang="en-US" sz="1600" b="1" kern="1200">
                  <a:effectLst>
                    <a:glow rad="101600">
                      <a:schemeClr val="tx1">
                        <a:alpha val="60000"/>
                      </a:schemeClr>
                    </a:glow>
                  </a:effectLst>
                </a:endParaRPr>
              </a:p>
            </p:txBody>
          </p:sp>
          <p:sp>
            <p:nvSpPr>
              <p:cNvPr id="15" name="Freeform 14"/>
              <p:cNvSpPr/>
              <p:nvPr/>
            </p:nvSpPr>
            <p:spPr>
              <a:xfrm>
                <a:off x="2696368" y="1855804"/>
                <a:ext cx="2088351" cy="2088351"/>
              </a:xfrm>
              <a:custGeom>
                <a:avLst/>
                <a:gdLst>
                  <a:gd name="connsiteX0" fmla="*/ 0 w 2088351"/>
                  <a:gd name="connsiteY0" fmla="*/ 2088351 h 2088351"/>
                  <a:gd name="connsiteX1" fmla="*/ 2088351 w 2088351"/>
                  <a:gd name="connsiteY1" fmla="*/ 0 h 2088351"/>
                  <a:gd name="connsiteX2" fmla="*/ 2088351 w 2088351"/>
                  <a:gd name="connsiteY2" fmla="*/ 2088351 h 2088351"/>
                  <a:gd name="connsiteX3" fmla="*/ 0 w 2088351"/>
                  <a:gd name="connsiteY3" fmla="*/ 2088351 h 2088351"/>
                </a:gdLst>
                <a:ahLst/>
                <a:cxnLst>
                  <a:cxn ang="0">
                    <a:pos x="connsiteX0" y="connsiteY0"/>
                  </a:cxn>
                  <a:cxn ang="0">
                    <a:pos x="connsiteX1" y="connsiteY1"/>
                  </a:cxn>
                  <a:cxn ang="0">
                    <a:pos x="connsiteX2" y="connsiteY2"/>
                  </a:cxn>
                  <a:cxn ang="0">
                    <a:pos x="connsiteX3" y="connsiteY3"/>
                  </a:cxn>
                </a:cxnLst>
                <a:rect l="l" t="t" r="r" b="b"/>
                <a:pathLst>
                  <a:path w="2088351" h="2088351">
                    <a:moveTo>
                      <a:pt x="0" y="0"/>
                    </a:moveTo>
                    <a:cubicBezTo>
                      <a:pt x="1153364" y="0"/>
                      <a:pt x="2088351" y="934987"/>
                      <a:pt x="2088351" y="2088351"/>
                    </a:cubicBezTo>
                    <a:lnTo>
                      <a:pt x="0" y="2088351"/>
                    </a:lnTo>
                    <a:lnTo>
                      <a:pt x="0" y="0"/>
                    </a:lnTo>
                    <a:close/>
                  </a:path>
                </a:pathLst>
              </a:custGeom>
              <a:blipFill dpi="0" rotWithShape="0">
                <a:blip r:embed="rId3" cstate="print">
                  <a:extLst>
                    <a:ext uri="{28A0092B-C50C-407E-A947-70E740481C1C}">
                      <a14:useLocalDpi xmlns:a14="http://schemas.microsoft.com/office/drawing/2010/main"/>
                    </a:ext>
                  </a:extLst>
                </a:blip>
                <a:srcRect/>
                <a:stretch>
                  <a:fillRect/>
                </a:stretch>
              </a:blipFill>
              <a:ln>
                <a:solidFill>
                  <a:srgbClr val="00529D"/>
                </a:solidFill>
              </a:ln>
            </p:spPr>
            <p:style>
              <a:lnRef idx="3">
                <a:scrgbClr r="0" g="0" b="0"/>
              </a:lnRef>
              <a:fillRef idx="1">
                <a:scrgbClr r="0" g="0" b="0"/>
              </a:fillRef>
              <a:effectRef idx="1">
                <a:schemeClr val="accent2">
                  <a:hueOff val="0"/>
                  <a:satOff val="0"/>
                  <a:lumOff val="0"/>
                  <a:alphaOff val="0"/>
                </a:schemeClr>
              </a:effectRef>
              <a:fontRef idx="minor">
                <a:schemeClr val="lt1"/>
              </a:fontRef>
            </p:style>
            <p:txBody>
              <a:bodyPr spcFirstLastPara="0" vert="horz" wrap="square" lIns="113792" tIns="725456" rIns="548640" bIns="113792" numCol="1" spcCol="1270" anchor="ctr" anchorCtr="0">
                <a:noAutofit/>
              </a:bodyPr>
              <a:lstStyle/>
              <a:p>
                <a:pPr lvl="0" algn="ctr" defTabSz="711200">
                  <a:lnSpc>
                    <a:spcPct val="90000"/>
                  </a:lnSpc>
                  <a:spcBef>
                    <a:spcPct val="0"/>
                  </a:spcBef>
                  <a:spcAft>
                    <a:spcPct val="35000"/>
                  </a:spcAft>
                </a:pPr>
                <a:r>
                  <a:rPr lang="en-US" sz="2000" kern="1200">
                    <a:effectLst>
                      <a:glow rad="101600">
                        <a:schemeClr val="tx1">
                          <a:alpha val="60000"/>
                        </a:schemeClr>
                      </a:glow>
                      <a:outerShdw blurRad="50800" dist="38100" dir="18900000" algn="bl" rotWithShape="0">
                        <a:prstClr val="black">
                          <a:alpha val="40000"/>
                        </a:prstClr>
                      </a:outerShdw>
                    </a:effectLst>
                  </a:rPr>
                  <a:t>Minimize Disturbance</a:t>
                </a:r>
              </a:p>
            </p:txBody>
          </p:sp>
          <p:sp>
            <p:nvSpPr>
              <p:cNvPr id="16" name="Freeform 15"/>
              <p:cNvSpPr/>
              <p:nvPr/>
            </p:nvSpPr>
            <p:spPr>
              <a:xfrm rot="21600000">
                <a:off x="2696368" y="4040614"/>
                <a:ext cx="2088351" cy="2088352"/>
              </a:xfrm>
              <a:custGeom>
                <a:avLst/>
                <a:gdLst>
                  <a:gd name="connsiteX0" fmla="*/ 0 w 2088351"/>
                  <a:gd name="connsiteY0" fmla="*/ 2088351 h 2088351"/>
                  <a:gd name="connsiteX1" fmla="*/ 2088351 w 2088351"/>
                  <a:gd name="connsiteY1" fmla="*/ 0 h 2088351"/>
                  <a:gd name="connsiteX2" fmla="*/ 2088351 w 2088351"/>
                  <a:gd name="connsiteY2" fmla="*/ 2088351 h 2088351"/>
                  <a:gd name="connsiteX3" fmla="*/ 0 w 2088351"/>
                  <a:gd name="connsiteY3" fmla="*/ 2088351 h 2088351"/>
                </a:gdLst>
                <a:ahLst/>
                <a:cxnLst>
                  <a:cxn ang="0">
                    <a:pos x="connsiteX0" y="connsiteY0"/>
                  </a:cxn>
                  <a:cxn ang="0">
                    <a:pos x="connsiteX1" y="connsiteY1"/>
                  </a:cxn>
                  <a:cxn ang="0">
                    <a:pos x="connsiteX2" y="connsiteY2"/>
                  </a:cxn>
                  <a:cxn ang="0">
                    <a:pos x="connsiteX3" y="connsiteY3"/>
                  </a:cxn>
                </a:cxnLst>
                <a:rect l="l" t="t" r="r" b="b"/>
                <a:pathLst>
                  <a:path w="2088351" h="2088351">
                    <a:moveTo>
                      <a:pt x="2088351" y="0"/>
                    </a:moveTo>
                    <a:cubicBezTo>
                      <a:pt x="2088351" y="1153364"/>
                      <a:pt x="1153364" y="2088351"/>
                      <a:pt x="0" y="2088351"/>
                    </a:cubicBezTo>
                    <a:lnTo>
                      <a:pt x="0" y="0"/>
                    </a:lnTo>
                    <a:lnTo>
                      <a:pt x="2088351" y="0"/>
                    </a:lnTo>
                    <a:close/>
                  </a:path>
                </a:pathLst>
              </a:custGeom>
              <a:blipFill dpi="0" rotWithShape="0">
                <a:blip r:embed="rId4" cstate="print">
                  <a:extLst>
                    <a:ext uri="{28A0092B-C50C-407E-A947-70E740481C1C}">
                      <a14:useLocalDpi xmlns:a14="http://schemas.microsoft.com/office/drawing/2010/main"/>
                    </a:ext>
                  </a:extLst>
                </a:blip>
                <a:srcRect/>
                <a:stretch>
                  <a:fillRect/>
                </a:stretch>
              </a:blipFill>
              <a:ln>
                <a:solidFill>
                  <a:srgbClr val="00529D"/>
                </a:solidFill>
              </a:ln>
            </p:spPr>
            <p:style>
              <a:lnRef idx="3">
                <a:scrgbClr r="0" g="0" b="0"/>
              </a:lnRef>
              <a:fillRef idx="1">
                <a:scrgbClr r="0" g="0" b="0"/>
              </a:fillRef>
              <a:effectRef idx="1">
                <a:schemeClr val="accent2">
                  <a:hueOff val="0"/>
                  <a:satOff val="0"/>
                  <a:lumOff val="0"/>
                  <a:alphaOff val="0"/>
                </a:schemeClr>
              </a:effectRef>
              <a:fontRef idx="minor">
                <a:schemeClr val="lt1"/>
              </a:fontRef>
            </p:style>
            <p:txBody>
              <a:bodyPr spcFirstLastPara="0" vert="horz" wrap="square" lIns="113792" tIns="113792" rIns="725456" bIns="725456" numCol="1" spcCol="1270" anchor="ctr" anchorCtr="0">
                <a:noAutofit/>
              </a:bodyPr>
              <a:lstStyle/>
              <a:p>
                <a:pPr lvl="0" algn="ctr" defTabSz="711200">
                  <a:lnSpc>
                    <a:spcPct val="90000"/>
                  </a:lnSpc>
                  <a:spcBef>
                    <a:spcPct val="0"/>
                  </a:spcBef>
                  <a:spcAft>
                    <a:spcPct val="35000"/>
                  </a:spcAft>
                </a:pPr>
                <a:r>
                  <a:rPr lang="en-US" sz="2000" kern="1200">
                    <a:effectLst>
                      <a:glow rad="101600">
                        <a:schemeClr val="tx1">
                          <a:alpha val="60000"/>
                        </a:schemeClr>
                      </a:glow>
                      <a:outerShdw blurRad="50800" dist="38100" dir="18900000" algn="bl" rotWithShape="0">
                        <a:prstClr val="black">
                          <a:alpha val="40000"/>
                        </a:prstClr>
                      </a:outerShdw>
                    </a:effectLst>
                  </a:rPr>
                  <a:t>Maximize Soil Cover</a:t>
                </a:r>
              </a:p>
            </p:txBody>
          </p:sp>
        </p:grpSp>
      </p:grpSp>
      <p:sp>
        <p:nvSpPr>
          <p:cNvPr id="11" name="Title 3"/>
          <p:cNvSpPr txBox="1">
            <a:spLocks/>
          </p:cNvSpPr>
          <p:nvPr/>
        </p:nvSpPr>
        <p:spPr>
          <a:xfrm>
            <a:off x="1809369" y="251636"/>
            <a:ext cx="6953309" cy="1215763"/>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3600" b="0" kern="1200">
                <a:solidFill>
                  <a:schemeClr val="bg1"/>
                </a:solidFill>
                <a:latin typeface="+mn-lt"/>
                <a:ea typeface="+mj-ea"/>
                <a:cs typeface="+mj-cs"/>
              </a:defRPr>
            </a:lvl1pPr>
          </a:lstStyle>
          <a:p>
            <a:r>
              <a:rPr lang="en-US">
                <a:solidFill>
                  <a:srgbClr val="005941"/>
                </a:solidFill>
                <a:latin typeface="+mj-lt"/>
              </a:rPr>
              <a:t>How Soil Health Principles Support Soil function – PROTECT </a:t>
            </a:r>
          </a:p>
        </p:txBody>
      </p:sp>
      <p:sp>
        <p:nvSpPr>
          <p:cNvPr id="9" name="Rectangle 8">
            <a:extLst>
              <a:ext uri="{FF2B5EF4-FFF2-40B4-BE49-F238E27FC236}">
                <a16:creationId xmlns:a16="http://schemas.microsoft.com/office/drawing/2014/main" id="{DB436D64-6BC1-4340-864E-03C041502960}"/>
              </a:ext>
            </a:extLst>
          </p:cNvPr>
          <p:cNvSpPr/>
          <p:nvPr/>
        </p:nvSpPr>
        <p:spPr>
          <a:xfrm>
            <a:off x="2508070" y="4035229"/>
            <a:ext cx="573325" cy="731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5E25E50F-C0A8-496F-9654-39C97CBFA05F}"/>
              </a:ext>
            </a:extLst>
          </p:cNvPr>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1835364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6082" y="251740"/>
            <a:ext cx="6719801" cy="842791"/>
          </a:xfrm>
        </p:spPr>
        <p:txBody>
          <a:bodyPr/>
          <a:lstStyle/>
          <a:p>
            <a:r>
              <a:rPr lang="en-US"/>
              <a:t>Minimize Disturbance</a:t>
            </a:r>
          </a:p>
        </p:txBody>
      </p:sp>
      <p:sp>
        <p:nvSpPr>
          <p:cNvPr id="3" name="Content Placeholder 2"/>
          <p:cNvSpPr>
            <a:spLocks noGrp="1"/>
          </p:cNvSpPr>
          <p:nvPr>
            <p:ph idx="1"/>
          </p:nvPr>
        </p:nvSpPr>
        <p:spPr>
          <a:xfrm>
            <a:off x="489799" y="1084543"/>
            <a:ext cx="8463295" cy="3475643"/>
          </a:xfrm>
        </p:spPr>
        <p:txBody>
          <a:bodyPr>
            <a:normAutofit lnSpcReduction="10000"/>
          </a:bodyPr>
          <a:lstStyle/>
          <a:p>
            <a:pPr marL="0" indent="0">
              <a:buNone/>
            </a:pPr>
            <a:r>
              <a:rPr lang="en-US"/>
              <a:t>Excessive (chronic) Disturbance can: </a:t>
            </a:r>
          </a:p>
          <a:p>
            <a:pPr lvl="1"/>
            <a:r>
              <a:rPr lang="en-US"/>
              <a:t>↓Habitat for soil organisms</a:t>
            </a:r>
          </a:p>
          <a:p>
            <a:pPr lvl="1">
              <a:spcAft>
                <a:spcPts val="600"/>
              </a:spcAft>
            </a:pPr>
            <a:r>
              <a:rPr lang="en-US"/>
              <a:t>Destroy soil structure</a:t>
            </a:r>
          </a:p>
          <a:p>
            <a:pPr marL="0" indent="0">
              <a:spcBef>
                <a:spcPts val="1200"/>
              </a:spcBef>
              <a:buNone/>
            </a:pPr>
            <a:r>
              <a:rPr lang="en-US">
                <a:solidFill>
                  <a:srgbClr val="005941"/>
                </a:solidFill>
              </a:rPr>
              <a:t>What Types of Disturbance are Common in Agriculture?</a:t>
            </a:r>
          </a:p>
          <a:p>
            <a:pPr lvl="1">
              <a:spcBef>
                <a:spcPts val="2400"/>
              </a:spcBef>
            </a:pPr>
            <a:r>
              <a:rPr lang="en-US"/>
              <a:t>Physical (tillage)</a:t>
            </a:r>
          </a:p>
          <a:p>
            <a:pPr lvl="1"/>
            <a:r>
              <a:rPr lang="en-US"/>
              <a:t>Chemical (fertilizer, pesticides, soil amendments)</a:t>
            </a:r>
          </a:p>
          <a:p>
            <a:pPr lvl="1"/>
            <a:r>
              <a:rPr lang="en-US"/>
              <a:t>Biological (grazing, non grazing, fallow systems, monoculture community)</a:t>
            </a:r>
          </a:p>
        </p:txBody>
      </p:sp>
      <p:pic>
        <p:nvPicPr>
          <p:cNvPr id="6" name="Picture 2">
            <a:extLst>
              <a:ext uri="{FF2B5EF4-FFF2-40B4-BE49-F238E27FC236}">
                <a16:creationId xmlns:a16="http://schemas.microsoft.com/office/drawing/2014/main" id="{94F496FC-5615-41FC-82FD-AB51AE6611A4}"/>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39703" y="4596342"/>
            <a:ext cx="9052560" cy="2238248"/>
          </a:xfrm>
          <a:prstGeom prst="rect">
            <a:avLst/>
          </a:prstGeom>
          <a:solidFill>
            <a:srgbClr val="FFFFFF"/>
          </a:solidFill>
          <a:ln w="19050">
            <a:solidFill>
              <a:schemeClr val="tx1"/>
            </a:solidFill>
          </a:ln>
          <a:effectLst>
            <a:outerShdw blurRad="63500" sx="102000" sy="102000" algn="ctr" rotWithShape="0">
              <a:prstClr val="black">
                <a:alpha val="40000"/>
              </a:prstClr>
            </a:outerShdw>
          </a:effectLst>
        </p:spPr>
      </p:pic>
      <p:sp>
        <p:nvSpPr>
          <p:cNvPr id="7" name="TextBox 6">
            <a:extLst>
              <a:ext uri="{FF2B5EF4-FFF2-40B4-BE49-F238E27FC236}">
                <a16:creationId xmlns:a16="http://schemas.microsoft.com/office/drawing/2014/main" id="{91794D4A-7FB4-4FC9-BF17-B19012DC0D9F}"/>
              </a:ext>
            </a:extLst>
          </p:cNvPr>
          <p:cNvSpPr txBox="1"/>
          <p:nvPr/>
        </p:nvSpPr>
        <p:spPr>
          <a:xfrm>
            <a:off x="192088" y="5846310"/>
            <a:ext cx="1212896" cy="338554"/>
          </a:xfrm>
          <a:prstGeom prst="rect">
            <a:avLst/>
          </a:prstGeom>
          <a:noFill/>
        </p:spPr>
        <p:txBody>
          <a:bodyPr wrap="none" rtlCol="0">
            <a:spAutoFit/>
          </a:bodyPr>
          <a:lstStyle/>
          <a:p>
            <a:r>
              <a:rPr lang="en-US" sz="1600">
                <a:solidFill>
                  <a:schemeClr val="bg1"/>
                </a:solidFill>
                <a:effectLst>
                  <a:outerShdw blurRad="38100" dist="38100" dir="2700000" algn="tl">
                    <a:srgbClr val="000000">
                      <a:alpha val="43137"/>
                    </a:srgbClr>
                  </a:outerShdw>
                </a:effectLst>
                <a:latin typeface="+mj-lt"/>
              </a:rPr>
              <a:t>Undisturbed</a:t>
            </a:r>
          </a:p>
        </p:txBody>
      </p:sp>
      <p:sp>
        <p:nvSpPr>
          <p:cNvPr id="9" name="TextBox 8">
            <a:extLst>
              <a:ext uri="{FF2B5EF4-FFF2-40B4-BE49-F238E27FC236}">
                <a16:creationId xmlns:a16="http://schemas.microsoft.com/office/drawing/2014/main" id="{1FA1E439-F731-4D2D-A9FE-91144D98ADA0}"/>
              </a:ext>
            </a:extLst>
          </p:cNvPr>
          <p:cNvSpPr txBox="1"/>
          <p:nvPr/>
        </p:nvSpPr>
        <p:spPr>
          <a:xfrm>
            <a:off x="1404984" y="6313922"/>
            <a:ext cx="1604606" cy="584775"/>
          </a:xfrm>
          <a:prstGeom prst="rect">
            <a:avLst/>
          </a:prstGeom>
          <a:noFill/>
        </p:spPr>
        <p:txBody>
          <a:bodyPr wrap="none" rtlCol="0">
            <a:spAutoFit/>
          </a:bodyPr>
          <a:lstStyle/>
          <a:p>
            <a:pPr algn="ctr"/>
            <a:r>
              <a:rPr lang="en-US" sz="1600">
                <a:solidFill>
                  <a:schemeClr val="bg1"/>
                </a:solidFill>
                <a:effectLst>
                  <a:outerShdw blurRad="38100" dist="38100" dir="2700000" algn="tl">
                    <a:srgbClr val="000000">
                      <a:alpha val="43137"/>
                    </a:srgbClr>
                  </a:outerShdw>
                </a:effectLst>
                <a:latin typeface="+mj-lt"/>
              </a:rPr>
              <a:t>Low Disturbance </a:t>
            </a:r>
          </a:p>
          <a:p>
            <a:pPr algn="ctr"/>
            <a:r>
              <a:rPr lang="en-US" sz="1600">
                <a:solidFill>
                  <a:schemeClr val="bg1"/>
                </a:solidFill>
                <a:effectLst>
                  <a:outerShdw blurRad="38100" dist="38100" dir="2700000" algn="tl">
                    <a:srgbClr val="000000">
                      <a:alpha val="43137"/>
                    </a:srgbClr>
                  </a:outerShdw>
                </a:effectLst>
                <a:latin typeface="+mj-lt"/>
              </a:rPr>
              <a:t>Drill</a:t>
            </a:r>
          </a:p>
        </p:txBody>
      </p:sp>
      <p:sp>
        <p:nvSpPr>
          <p:cNvPr id="10" name="TextBox 9">
            <a:extLst>
              <a:ext uri="{FF2B5EF4-FFF2-40B4-BE49-F238E27FC236}">
                <a16:creationId xmlns:a16="http://schemas.microsoft.com/office/drawing/2014/main" id="{5FB720A2-7023-4A40-AC48-B82CBB64BE10}"/>
              </a:ext>
            </a:extLst>
          </p:cNvPr>
          <p:cNvSpPr txBox="1"/>
          <p:nvPr/>
        </p:nvSpPr>
        <p:spPr>
          <a:xfrm>
            <a:off x="3436698" y="6247997"/>
            <a:ext cx="1644104" cy="584775"/>
          </a:xfrm>
          <a:prstGeom prst="rect">
            <a:avLst/>
          </a:prstGeom>
          <a:noFill/>
        </p:spPr>
        <p:txBody>
          <a:bodyPr wrap="none" rtlCol="0">
            <a:spAutoFit/>
          </a:bodyPr>
          <a:lstStyle/>
          <a:p>
            <a:pPr algn="ctr"/>
            <a:r>
              <a:rPr lang="en-US" sz="1600">
                <a:solidFill>
                  <a:schemeClr val="bg1"/>
                </a:solidFill>
                <a:effectLst>
                  <a:outerShdw blurRad="38100" dist="38100" dir="2700000" algn="tl">
                    <a:srgbClr val="000000">
                      <a:alpha val="43137"/>
                    </a:srgbClr>
                  </a:outerShdw>
                </a:effectLst>
                <a:latin typeface="+mj-lt"/>
              </a:rPr>
              <a:t>High Disturbance </a:t>
            </a:r>
          </a:p>
          <a:p>
            <a:pPr algn="ctr"/>
            <a:r>
              <a:rPr lang="en-US" sz="1600">
                <a:solidFill>
                  <a:schemeClr val="bg1"/>
                </a:solidFill>
                <a:effectLst>
                  <a:outerShdw blurRad="38100" dist="38100" dir="2700000" algn="tl">
                    <a:srgbClr val="000000">
                      <a:alpha val="43137"/>
                    </a:srgbClr>
                  </a:outerShdw>
                </a:effectLst>
                <a:latin typeface="+mj-lt"/>
              </a:rPr>
              <a:t>Drill</a:t>
            </a:r>
          </a:p>
        </p:txBody>
      </p:sp>
      <p:sp>
        <p:nvSpPr>
          <p:cNvPr id="11" name="TextBox 10">
            <a:extLst>
              <a:ext uri="{FF2B5EF4-FFF2-40B4-BE49-F238E27FC236}">
                <a16:creationId xmlns:a16="http://schemas.microsoft.com/office/drawing/2014/main" id="{30CAC28B-E309-4E47-B56E-716B3BD2160D}"/>
              </a:ext>
            </a:extLst>
          </p:cNvPr>
          <p:cNvSpPr txBox="1"/>
          <p:nvPr/>
        </p:nvSpPr>
        <p:spPr>
          <a:xfrm>
            <a:off x="6164943" y="6224914"/>
            <a:ext cx="793551" cy="584775"/>
          </a:xfrm>
          <a:prstGeom prst="rect">
            <a:avLst/>
          </a:prstGeom>
          <a:noFill/>
        </p:spPr>
        <p:txBody>
          <a:bodyPr wrap="none" rtlCol="0">
            <a:spAutoFit/>
          </a:bodyPr>
          <a:lstStyle/>
          <a:p>
            <a:pPr algn="ctr"/>
            <a:r>
              <a:rPr lang="en-US" sz="1600">
                <a:solidFill>
                  <a:schemeClr val="bg1"/>
                </a:solidFill>
                <a:effectLst>
                  <a:outerShdw blurRad="38100" dist="38100" dir="2700000" algn="tl">
                    <a:srgbClr val="000000">
                      <a:alpha val="43137"/>
                    </a:srgbClr>
                  </a:outerShdw>
                </a:effectLst>
                <a:latin typeface="+mj-lt"/>
              </a:rPr>
              <a:t>Disc</a:t>
            </a:r>
          </a:p>
          <a:p>
            <a:pPr algn="ctr"/>
            <a:r>
              <a:rPr lang="en-US" sz="1600">
                <a:solidFill>
                  <a:schemeClr val="bg1"/>
                </a:solidFill>
                <a:effectLst>
                  <a:outerShdw blurRad="38100" dist="38100" dir="2700000" algn="tl">
                    <a:srgbClr val="000000">
                      <a:alpha val="43137"/>
                    </a:srgbClr>
                  </a:outerShdw>
                </a:effectLst>
                <a:latin typeface="+mj-lt"/>
              </a:rPr>
              <a:t>Harrow</a:t>
            </a:r>
          </a:p>
        </p:txBody>
      </p:sp>
      <p:sp>
        <p:nvSpPr>
          <p:cNvPr id="12" name="TextBox 11">
            <a:extLst>
              <a:ext uri="{FF2B5EF4-FFF2-40B4-BE49-F238E27FC236}">
                <a16:creationId xmlns:a16="http://schemas.microsoft.com/office/drawing/2014/main" id="{296D9980-85A8-4493-97C4-5F1D13174524}"/>
              </a:ext>
            </a:extLst>
          </p:cNvPr>
          <p:cNvSpPr txBox="1"/>
          <p:nvPr/>
        </p:nvSpPr>
        <p:spPr>
          <a:xfrm>
            <a:off x="7544275" y="5846310"/>
            <a:ext cx="1547988" cy="338554"/>
          </a:xfrm>
          <a:prstGeom prst="rect">
            <a:avLst/>
          </a:prstGeom>
          <a:noFill/>
        </p:spPr>
        <p:txBody>
          <a:bodyPr wrap="none" rtlCol="0">
            <a:spAutoFit/>
          </a:bodyPr>
          <a:lstStyle/>
          <a:p>
            <a:r>
              <a:rPr lang="en-US" sz="1600">
                <a:solidFill>
                  <a:schemeClr val="bg1"/>
                </a:solidFill>
                <a:effectLst>
                  <a:outerShdw blurRad="38100" dist="38100" dir="2700000" algn="tl">
                    <a:srgbClr val="000000">
                      <a:alpha val="43137"/>
                    </a:srgbClr>
                  </a:outerShdw>
                </a:effectLst>
                <a:latin typeface="+mj-lt"/>
              </a:rPr>
              <a:t>Moldboard Plow</a:t>
            </a:r>
          </a:p>
        </p:txBody>
      </p:sp>
      <p:cxnSp>
        <p:nvCxnSpPr>
          <p:cNvPr id="13" name="Straight Connector 12">
            <a:extLst>
              <a:ext uri="{FF2B5EF4-FFF2-40B4-BE49-F238E27FC236}">
                <a16:creationId xmlns:a16="http://schemas.microsoft.com/office/drawing/2014/main" id="{B1A9306D-5325-43CD-B40E-49205AA5139F}"/>
              </a:ext>
            </a:extLst>
          </p:cNvPr>
          <p:cNvCxnSpPr/>
          <p:nvPr/>
        </p:nvCxnSpPr>
        <p:spPr>
          <a:xfrm>
            <a:off x="2390323" y="2822364"/>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2CA72CD-D1BA-47E9-95BD-297046ACAA78}"/>
              </a:ext>
            </a:extLst>
          </p:cNvPr>
          <p:cNvSpPr txBox="1"/>
          <p:nvPr/>
        </p:nvSpPr>
        <p:spPr>
          <a:xfrm>
            <a:off x="7853024" y="4281440"/>
            <a:ext cx="1221616" cy="276999"/>
          </a:xfrm>
          <a:prstGeom prst="rect">
            <a:avLst/>
          </a:prstGeom>
          <a:noFill/>
        </p:spPr>
        <p:txBody>
          <a:bodyPr wrap="none" rtlCol="0">
            <a:spAutoFit/>
          </a:bodyPr>
          <a:lstStyle/>
          <a:p>
            <a:r>
              <a:rPr lang="en-US" sz="1200"/>
              <a:t>Dr. Don </a:t>
            </a:r>
            <a:r>
              <a:rPr lang="en-US" sz="1200" err="1"/>
              <a:t>Reicosky</a:t>
            </a:r>
            <a:endParaRPr lang="en-US" sz="1200"/>
          </a:p>
        </p:txBody>
      </p:sp>
    </p:spTree>
    <p:extLst>
      <p:ext uri="{BB962C8B-B14F-4D97-AF65-F5344CB8AC3E}">
        <p14:creationId xmlns:p14="http://schemas.microsoft.com/office/powerpoint/2010/main" val="2246439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Body White">
  <a:themeElements>
    <a:clrScheme name="NRCS">
      <a:dk1>
        <a:srgbClr val="545859"/>
      </a:dk1>
      <a:lt1>
        <a:sysClr val="window" lastClr="FFFFFF"/>
      </a:lt1>
      <a:dk2>
        <a:srgbClr val="00B0B9"/>
      </a:dk2>
      <a:lt2>
        <a:srgbClr val="E7E6E6"/>
      </a:lt2>
      <a:accent1>
        <a:srgbClr val="78B321"/>
      </a:accent1>
      <a:accent2>
        <a:srgbClr val="00B0B9"/>
      </a:accent2>
      <a:accent3>
        <a:srgbClr val="FFC845"/>
      </a:accent3>
      <a:accent4>
        <a:srgbClr val="002D72"/>
      </a:accent4>
      <a:accent5>
        <a:srgbClr val="785135"/>
      </a:accent5>
      <a:accent6>
        <a:srgbClr val="545859"/>
      </a:accent6>
      <a:hlink>
        <a:srgbClr val="00B0B9"/>
      </a:hlink>
      <a:folHlink>
        <a:srgbClr val="FFC845"/>
      </a:folHlink>
    </a:clrScheme>
    <a:fontScheme name="FPAC">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SharedWithUsers xmlns="849593af-9ef4-4dc7-a991-ea6257baf2f0">
      <UserInfo>
        <DisplayName/>
        <AccountId xsi:nil="true"/>
        <AccountType/>
      </UserInfo>
    </SharedWithUsers>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C7E189-F82A-4CAF-987B-93E6DC039B9A}">
  <ds:schemaRefs>
    <ds:schemaRef ds:uri="http://schemas.microsoft.com/sharepoint/v3/contenttype/forms"/>
  </ds:schemaRefs>
</ds:datastoreItem>
</file>

<file path=customXml/itemProps2.xml><?xml version="1.0" encoding="utf-8"?>
<ds:datastoreItem xmlns:ds="http://schemas.openxmlformats.org/officeDocument/2006/customXml" ds:itemID="{BBD7B627-3B53-4FE1-AA5E-41CCF27EB2F9}">
  <ds:schemaRefs>
    <ds:schemaRef ds:uri="e9342dd5-2223-40ae-bfb1-0046eb6482a1"/>
    <ds:schemaRef ds:uri="http://purl.org/dc/dcmitype/"/>
    <ds:schemaRef ds:uri="http://schemas.microsoft.com/office/2006/documentManagement/types"/>
    <ds:schemaRef ds:uri="http://schemas.microsoft.com/office/2006/metadata/properties"/>
    <ds:schemaRef ds:uri="http://purl.org/dc/terms/"/>
    <ds:schemaRef ds:uri="d213c5ec-0ded-4980-8f3d-4d11f168bb83"/>
    <ds:schemaRef ds:uri="http://purl.org/dc/elements/1.1/"/>
    <ds:schemaRef ds:uri="http://schemas.microsoft.com/office/infopath/2007/PartnerControls"/>
    <ds:schemaRef ds:uri="http://schemas.openxmlformats.org/package/2006/metadata/core-properties"/>
    <ds:schemaRef ds:uri="http://www.w3.org/XML/1998/namespace"/>
    <ds:schemaRef ds:uri="73fb875a-8af9-4255-b008-0995492d31cd"/>
    <ds:schemaRef ds:uri="12363614-19a6-4ba2-943c-7caa8a5735f9"/>
    <ds:schemaRef ds:uri="849593af-9ef4-4dc7-a991-ea6257baf2f0"/>
    <ds:schemaRef ds:uri="http://schemas.microsoft.com/sharepoint/v3"/>
  </ds:schemaRefs>
</ds:datastoreItem>
</file>

<file path=customXml/itemProps3.xml><?xml version="1.0" encoding="utf-8"?>
<ds:datastoreItem xmlns:ds="http://schemas.openxmlformats.org/officeDocument/2006/customXml" ds:itemID="{5C3DA265-DFBF-4F5C-A846-EB85F003AF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363614-19a6-4ba2-943c-7caa8a5735f9"/>
    <ds:schemaRef ds:uri="849593af-9ef4-4dc7-a991-ea6257baf2f0"/>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62</TotalTime>
  <Words>3544</Words>
  <Application>Microsoft Office PowerPoint</Application>
  <PresentationFormat>On-screen Show (4:3)</PresentationFormat>
  <Paragraphs>496</Paragraphs>
  <Slides>23</Slides>
  <Notes>21</Notes>
  <HiddenSlides>0</HiddenSlides>
  <MMClips>0</MMClips>
  <ScaleCrop>false</ScaleCrop>
  <HeadingPairs>
    <vt:vector size="4" baseType="variant">
      <vt:variant>
        <vt:lpstr>Theme</vt:lpstr>
      </vt:variant>
      <vt:variant>
        <vt:i4>2</vt:i4>
      </vt:variant>
      <vt:variant>
        <vt:lpstr>Slide Titles</vt:lpstr>
      </vt:variant>
      <vt:variant>
        <vt:i4>23</vt:i4>
      </vt:variant>
    </vt:vector>
  </HeadingPairs>
  <TitlesOfParts>
    <vt:vector size="25" baseType="lpstr">
      <vt:lpstr>Office Theme</vt:lpstr>
      <vt:lpstr>2_Body White</vt:lpstr>
      <vt:lpstr>Soil Health Principles </vt:lpstr>
      <vt:lpstr>Objectives</vt:lpstr>
      <vt:lpstr>What are General Characteristics of Cultivated/Disturbed Soils?</vt:lpstr>
      <vt:lpstr>The Challenge</vt:lpstr>
      <vt:lpstr>The Principles that Conserve the Soil Ecosystem</vt:lpstr>
      <vt:lpstr>List the most common practices that are used in your area.</vt:lpstr>
      <vt:lpstr>Soil Health Principles to Support High Functioning Soils</vt:lpstr>
      <vt:lpstr>PowerPoint Presentation</vt:lpstr>
      <vt:lpstr>Minimize Disturbance</vt:lpstr>
      <vt:lpstr>Minimize Disturbance</vt:lpstr>
      <vt:lpstr>PowerPoint Presentation</vt:lpstr>
      <vt:lpstr>Why Maximize Soil Cover?</vt:lpstr>
      <vt:lpstr>PowerPoint Presentation</vt:lpstr>
      <vt:lpstr>PowerPoint Presentation</vt:lpstr>
      <vt:lpstr>PowerPoint Presentation</vt:lpstr>
      <vt:lpstr>PowerPoint Presentation</vt:lpstr>
      <vt:lpstr>Core Practice Review</vt:lpstr>
      <vt:lpstr>Core Practice Review</vt:lpstr>
      <vt:lpstr>Core Practice Review</vt:lpstr>
      <vt:lpstr>Core Practice Review</vt:lpstr>
      <vt:lpstr>Discuss Practices in Your Area That Address the Principles</vt:lpstr>
      <vt:lpstr>Soil Health Principles to Support High Functioning Soils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2 - Soil Health Principles</dc:title>
  <dc:creator>NRCS Soil Health Division</dc:creator>
  <cp:lastModifiedBy>Thomas, Candy - FPAC-NRCS, KS</cp:lastModifiedBy>
  <cp:revision>60</cp:revision>
  <dcterms:created xsi:type="dcterms:W3CDTF">2019-02-13T18:22:23Z</dcterms:created>
  <dcterms:modified xsi:type="dcterms:W3CDTF">2026-03-23T12:24:26Z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horIds_UIVersion_512">
    <vt:lpwstr>201</vt:lpwstr>
  </property>
  <property fmtid="{D5CDD505-2E9C-101B-9397-08002B2CF9AE}" pid="3" name="ContentTypeId">
    <vt:lpwstr>0x01010020DF2ABC03FB6E4E9B76E3A625F5898B</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y fmtid="{D5CDD505-2E9C-101B-9397-08002B2CF9AE}" pid="10" name="Order">
    <vt:lpwstr>767200.000000000</vt:lpwstr>
  </property>
  <property fmtid="{D5CDD505-2E9C-101B-9397-08002B2CF9AE}" pid="11" name="SharedWithUsers">
    <vt:lpwstr/>
  </property>
  <property fmtid="{D5CDD505-2E9C-101B-9397-08002B2CF9AE}" pid="12" name="_SourceUrl">
    <vt:lpwstr/>
  </property>
  <property fmtid="{D5CDD505-2E9C-101B-9397-08002B2CF9AE}" pid="13" name="_SharedFileIndex">
    <vt:lpwstr/>
  </property>
  <property fmtid="{D5CDD505-2E9C-101B-9397-08002B2CF9AE}" pid="14" name="MediaServiceImageTags">
    <vt:lpwstr/>
  </property>
</Properties>
</file>